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entury Gothic" panose="020B0502020202020204" pitchFamily="34" charset="0"/>
      <p:regular r:id="rId16"/>
      <p:bold r:id="rId17"/>
      <p:italic r:id="rId18"/>
      <p:boldItalic r:id="rId19"/>
    </p:embeddedFont>
    <p:embeddedFont>
      <p:font typeface="Gloria Hallelujah" panose="02000000000000000000" pitchFamily="2"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p:cViewPr varScale="1">
        <p:scale>
          <a:sx n="144" d="100"/>
          <a:sy n="144" d="100"/>
        </p:scale>
        <p:origin x="72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3a01723ce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93a01723c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3a01723ce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3a01723ce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3a01723c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3a01723c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93a01723c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93a01723c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93a01723c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93a01723c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3a01723ce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3a01723c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3a01723ce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3a01723c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573924918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57392491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573924918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57392491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573924918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57392491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3a01723c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3a01723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3a01723ce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3a01723c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D85C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slide" Target="slide8.xml"/><Relationship Id="rId12"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slide" Target="slide4.xml"/><Relationship Id="rId5" Type="http://schemas.openxmlformats.org/officeDocument/2006/relationships/image" Target="../media/image3.png"/><Relationship Id="rId10" Type="http://schemas.openxmlformats.org/officeDocument/2006/relationships/slide" Target="slide3.xml"/><Relationship Id="rId4" Type="http://schemas.openxmlformats.org/officeDocument/2006/relationships/image" Target="../media/image2.png"/><Relationship Id="rId9" Type="http://schemas.openxmlformats.org/officeDocument/2006/relationships/slide" Target="slide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Nicole.Scalzo@wcsdny.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e/2PACX-1vQf2Ye3d-gGoxkOJ1YsyU3UOz1qAZcYockwmf6FDV7Bps58smJrEq8MblbIwW0teW0RE2eh1kLfOFMh/pub"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slide" Target="slide11.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4" name="Google Shape;54;p13"/>
          <p:cNvGrpSpPr/>
          <p:nvPr/>
        </p:nvGrpSpPr>
        <p:grpSpPr>
          <a:xfrm>
            <a:off x="0" y="0"/>
            <a:ext cx="9144001" cy="5143500"/>
            <a:chOff x="0" y="0"/>
            <a:chExt cx="9144001" cy="5143500"/>
          </a:xfrm>
        </p:grpSpPr>
        <p:pic>
          <p:nvPicPr>
            <p:cNvPr id="55" name="Google Shape;55;p13"/>
            <p:cNvPicPr preferRelativeResize="0"/>
            <p:nvPr/>
          </p:nvPicPr>
          <p:blipFill>
            <a:blip r:embed="rId3">
              <a:alphaModFix/>
            </a:blip>
            <a:stretch>
              <a:fillRect/>
            </a:stretch>
          </p:blipFill>
          <p:spPr>
            <a:xfrm>
              <a:off x="0" y="0"/>
              <a:ext cx="9144001" cy="5143500"/>
            </a:xfrm>
            <a:prstGeom prst="rect">
              <a:avLst/>
            </a:prstGeom>
            <a:noFill/>
            <a:ln>
              <a:noFill/>
            </a:ln>
          </p:spPr>
        </p:pic>
        <p:pic>
          <p:nvPicPr>
            <p:cNvPr id="56" name="Google Shape;56;p13" descr="Bitmoji Image"/>
            <p:cNvPicPr preferRelativeResize="0"/>
            <p:nvPr/>
          </p:nvPicPr>
          <p:blipFill>
            <a:blip r:embed="rId4">
              <a:alphaModFix/>
            </a:blip>
            <a:stretch>
              <a:fillRect/>
            </a:stretch>
          </p:blipFill>
          <p:spPr>
            <a:xfrm>
              <a:off x="475125" y="1352550"/>
              <a:ext cx="3790950" cy="3790950"/>
            </a:xfrm>
            <a:prstGeom prst="rect">
              <a:avLst/>
            </a:prstGeom>
            <a:noFill/>
            <a:ln>
              <a:noFill/>
            </a:ln>
          </p:spPr>
        </p:pic>
      </p:grpSp>
      <p:sp>
        <p:nvSpPr>
          <p:cNvPr id="57" name="Google Shape;57;p13"/>
          <p:cNvSpPr/>
          <p:nvPr/>
        </p:nvSpPr>
        <p:spPr>
          <a:xfrm>
            <a:off x="-21525" y="0"/>
            <a:ext cx="9254100" cy="122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p:nvPr/>
        </p:nvSpPr>
        <p:spPr>
          <a:xfrm>
            <a:off x="129125" y="86075"/>
            <a:ext cx="9015000" cy="103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b="1">
                <a:solidFill>
                  <a:srgbClr val="FFFFFF"/>
                </a:solidFill>
                <a:latin typeface="Century Gothic"/>
                <a:ea typeface="Century Gothic"/>
                <a:cs typeface="Century Gothic"/>
                <a:sym typeface="Century Gothic"/>
              </a:rPr>
              <a:t>WELCOME TO MATH, SCIENCE, and SOCIAL STUDIES- Miss Scalzo/Mr. McCaffrey’s Fourth Grade</a:t>
            </a:r>
            <a:endParaRPr sz="2600" b="1">
              <a:solidFill>
                <a:srgbClr val="FFFFFF"/>
              </a:solidFill>
              <a:latin typeface="Century Gothic"/>
              <a:ea typeface="Century Gothic"/>
              <a:cs typeface="Century Gothic"/>
              <a:sym typeface="Century Gothic"/>
            </a:endParaRPr>
          </a:p>
        </p:txBody>
      </p:sp>
      <p:grpSp>
        <p:nvGrpSpPr>
          <p:cNvPr id="59" name="Google Shape;59;p13"/>
          <p:cNvGrpSpPr/>
          <p:nvPr/>
        </p:nvGrpSpPr>
        <p:grpSpPr>
          <a:xfrm>
            <a:off x="475125" y="3367725"/>
            <a:ext cx="1924050" cy="1924050"/>
            <a:chOff x="475125" y="3367725"/>
            <a:chExt cx="1924050" cy="1924050"/>
          </a:xfrm>
        </p:grpSpPr>
        <p:pic>
          <p:nvPicPr>
            <p:cNvPr id="60" name="Google Shape;60;p13"/>
            <p:cNvPicPr preferRelativeResize="0"/>
            <p:nvPr/>
          </p:nvPicPr>
          <p:blipFill>
            <a:blip r:embed="rId5">
              <a:alphaModFix/>
            </a:blip>
            <a:stretch>
              <a:fillRect/>
            </a:stretch>
          </p:blipFill>
          <p:spPr>
            <a:xfrm>
              <a:off x="475125" y="3367725"/>
              <a:ext cx="1924050" cy="1924050"/>
            </a:xfrm>
            <a:prstGeom prst="rect">
              <a:avLst/>
            </a:prstGeom>
            <a:noFill/>
            <a:ln>
              <a:noFill/>
            </a:ln>
          </p:spPr>
        </p:pic>
        <p:sp>
          <p:nvSpPr>
            <p:cNvPr id="61" name="Google Shape;61;p13"/>
            <p:cNvSpPr txBox="1"/>
            <p:nvPr/>
          </p:nvSpPr>
          <p:spPr>
            <a:xfrm>
              <a:off x="611100" y="3989700"/>
              <a:ext cx="1646700" cy="423900"/>
            </a:xfrm>
            <a:prstGeom prst="rect">
              <a:avLst/>
            </a:prstGeom>
            <a:solidFill>
              <a:srgbClr val="FF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solidFill>
                    <a:srgbClr val="FFFFFF"/>
                  </a:solidFill>
                  <a:latin typeface="Century Gothic"/>
                  <a:ea typeface="Century Gothic"/>
                  <a:cs typeface="Century Gothic"/>
                  <a:sym typeface="Century Gothic"/>
                  <a:hlinkClick r:id="" action="ppaction://hlinkshowjump?jump=lastslide">
                    <a:extLst>
                      <a:ext uri="{A12FA001-AC4F-418D-AE19-62706E023703}">
                        <ahyp:hlinkClr xmlns:ahyp="http://schemas.microsoft.com/office/drawing/2018/hyperlinkcolor" val="tx"/>
                      </a:ext>
                    </a:extLst>
                  </a:hlinkClick>
                </a:rPr>
                <a:t>Social Studies</a:t>
              </a:r>
              <a:endParaRPr sz="1600" b="1">
                <a:solidFill>
                  <a:srgbClr val="FFFFFF"/>
                </a:solidFill>
                <a:latin typeface="Century Gothic"/>
                <a:ea typeface="Century Gothic"/>
                <a:cs typeface="Century Gothic"/>
                <a:sym typeface="Century Gothic"/>
              </a:endParaRPr>
            </a:p>
          </p:txBody>
        </p:sp>
      </p:grpSp>
      <p:grpSp>
        <p:nvGrpSpPr>
          <p:cNvPr id="62" name="Google Shape;62;p13"/>
          <p:cNvGrpSpPr/>
          <p:nvPr/>
        </p:nvGrpSpPr>
        <p:grpSpPr>
          <a:xfrm>
            <a:off x="2821994" y="3598769"/>
            <a:ext cx="3629251" cy="1693000"/>
            <a:chOff x="2821994" y="3598769"/>
            <a:chExt cx="3629251" cy="1693000"/>
          </a:xfrm>
        </p:grpSpPr>
        <p:pic>
          <p:nvPicPr>
            <p:cNvPr id="63" name="Google Shape;63;p13"/>
            <p:cNvPicPr preferRelativeResize="0"/>
            <p:nvPr/>
          </p:nvPicPr>
          <p:blipFill>
            <a:blip r:embed="rId6">
              <a:alphaModFix/>
            </a:blip>
            <a:stretch>
              <a:fillRect/>
            </a:stretch>
          </p:blipFill>
          <p:spPr>
            <a:xfrm>
              <a:off x="2821994" y="3598769"/>
              <a:ext cx="3629251" cy="1693000"/>
            </a:xfrm>
            <a:prstGeom prst="rect">
              <a:avLst/>
            </a:prstGeom>
            <a:noFill/>
            <a:ln>
              <a:noFill/>
            </a:ln>
          </p:spPr>
        </p:pic>
        <p:sp>
          <p:nvSpPr>
            <p:cNvPr id="64" name="Google Shape;64;p13"/>
            <p:cNvSpPr txBox="1"/>
            <p:nvPr/>
          </p:nvSpPr>
          <p:spPr>
            <a:xfrm>
              <a:off x="3782175" y="3955500"/>
              <a:ext cx="1646700" cy="423900"/>
            </a:xfrm>
            <a:prstGeom prst="rect">
              <a:avLst/>
            </a:prstGeom>
            <a:solidFill>
              <a:srgbClr val="0000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FFFFFF"/>
                  </a:solidFill>
                  <a:latin typeface="Century Gothic"/>
                  <a:ea typeface="Century Gothic"/>
                  <a:cs typeface="Century Gothic"/>
                  <a:sym typeface="Century Gothic"/>
                  <a:hlinkClick r:id="rId7" action="ppaction://hlinksldjump">
                    <a:extLst>
                      <a:ext uri="{A12FA001-AC4F-418D-AE19-62706E023703}">
                        <ahyp:hlinkClr xmlns:ahyp="http://schemas.microsoft.com/office/drawing/2018/hyperlinkcolor" val="tx"/>
                      </a:ext>
                    </a:extLst>
                  </a:hlinkClick>
                </a:rPr>
                <a:t>MATH</a:t>
              </a:r>
              <a:endParaRPr b="1">
                <a:solidFill>
                  <a:srgbClr val="FFFFFF"/>
                </a:solidFill>
                <a:latin typeface="Century Gothic"/>
                <a:ea typeface="Century Gothic"/>
                <a:cs typeface="Century Gothic"/>
                <a:sym typeface="Century Gothic"/>
              </a:endParaRPr>
            </a:p>
          </p:txBody>
        </p:sp>
      </p:grpSp>
      <p:grpSp>
        <p:nvGrpSpPr>
          <p:cNvPr id="65" name="Google Shape;65;p13"/>
          <p:cNvGrpSpPr/>
          <p:nvPr/>
        </p:nvGrpSpPr>
        <p:grpSpPr>
          <a:xfrm>
            <a:off x="6460148" y="3831923"/>
            <a:ext cx="2456867" cy="1226700"/>
            <a:chOff x="6460148" y="3831923"/>
            <a:chExt cx="2456867" cy="1226700"/>
          </a:xfrm>
        </p:grpSpPr>
        <p:pic>
          <p:nvPicPr>
            <p:cNvPr id="66" name="Google Shape;66;p13"/>
            <p:cNvPicPr preferRelativeResize="0"/>
            <p:nvPr/>
          </p:nvPicPr>
          <p:blipFill>
            <a:blip r:embed="rId8">
              <a:alphaModFix/>
            </a:blip>
            <a:stretch>
              <a:fillRect/>
            </a:stretch>
          </p:blipFill>
          <p:spPr>
            <a:xfrm>
              <a:off x="6460148" y="3831923"/>
              <a:ext cx="2456867" cy="1226700"/>
            </a:xfrm>
            <a:prstGeom prst="rect">
              <a:avLst/>
            </a:prstGeom>
            <a:noFill/>
            <a:ln>
              <a:noFill/>
            </a:ln>
          </p:spPr>
        </p:pic>
        <p:sp>
          <p:nvSpPr>
            <p:cNvPr id="67" name="Google Shape;67;p13"/>
            <p:cNvSpPr txBox="1"/>
            <p:nvPr/>
          </p:nvSpPr>
          <p:spPr>
            <a:xfrm>
              <a:off x="7009088" y="4566350"/>
              <a:ext cx="1359000" cy="423900"/>
            </a:xfrm>
            <a:prstGeom prst="rect">
              <a:avLst/>
            </a:prstGeom>
            <a:solidFill>
              <a:srgbClr val="00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u="sng">
                  <a:solidFill>
                    <a:srgbClr val="FFFFFF"/>
                  </a:solidFill>
                  <a:latin typeface="Century Gothic"/>
                  <a:ea typeface="Century Gothic"/>
                  <a:cs typeface="Century Gothic"/>
                  <a:sym typeface="Century Gothic"/>
                  <a:hlinkClick r:id="rId9" action="ppaction://hlinksldjump">
                    <a:extLst>
                      <a:ext uri="{A12FA001-AC4F-418D-AE19-62706E023703}">
                        <ahyp:hlinkClr xmlns:ahyp="http://schemas.microsoft.com/office/drawing/2018/hyperlinkcolor" val="tx"/>
                      </a:ext>
                    </a:extLst>
                  </a:hlinkClick>
                </a:rPr>
                <a:t>SCIENCE</a:t>
              </a:r>
              <a:endParaRPr sz="1700" b="1">
                <a:solidFill>
                  <a:srgbClr val="FFFFFF"/>
                </a:solidFill>
                <a:latin typeface="Century Gothic"/>
                <a:ea typeface="Century Gothic"/>
                <a:cs typeface="Century Gothic"/>
                <a:sym typeface="Century Gothic"/>
              </a:endParaRPr>
            </a:p>
          </p:txBody>
        </p:sp>
      </p:grpSp>
      <p:sp>
        <p:nvSpPr>
          <p:cNvPr id="68" name="Google Shape;68;p13"/>
          <p:cNvSpPr txBox="1"/>
          <p:nvPr/>
        </p:nvSpPr>
        <p:spPr>
          <a:xfrm>
            <a:off x="2897750" y="1404475"/>
            <a:ext cx="38397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u="sng">
                <a:solidFill>
                  <a:srgbClr val="FFFFFF"/>
                </a:solidFill>
                <a:latin typeface="Gloria Hallelujah"/>
                <a:ea typeface="Gloria Hallelujah"/>
                <a:cs typeface="Gloria Hallelujah"/>
                <a:sym typeface="Gloria Hallelujah"/>
                <a:hlinkClick r:id="" action="ppaction://hlinkshowjump?jump=nextslide">
                  <a:extLst>
                    <a:ext uri="{A12FA001-AC4F-418D-AE19-62706E023703}">
                      <ahyp:hlinkClr xmlns:ahyp="http://schemas.microsoft.com/office/drawing/2018/hyperlinkcolor" val="tx"/>
                    </a:ext>
                  </a:extLst>
                </a:hlinkClick>
              </a:rPr>
              <a:t>About Ms. Scalzo...</a:t>
            </a:r>
            <a:endParaRPr sz="1900">
              <a:solidFill>
                <a:srgbClr val="FFFFFF"/>
              </a:solidFill>
              <a:latin typeface="Gloria Hallelujah"/>
              <a:ea typeface="Gloria Hallelujah"/>
              <a:cs typeface="Gloria Hallelujah"/>
              <a:sym typeface="Gloria Hallelujah"/>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9" name="Google Shape;69;p13"/>
          <p:cNvSpPr txBox="1"/>
          <p:nvPr/>
        </p:nvSpPr>
        <p:spPr>
          <a:xfrm>
            <a:off x="2951200" y="1922500"/>
            <a:ext cx="29175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rgbClr val="FFD966"/>
                </a:solidFill>
                <a:latin typeface="Gloria Hallelujah"/>
                <a:ea typeface="Gloria Hallelujah"/>
                <a:cs typeface="Gloria Hallelujah"/>
                <a:sym typeface="Gloria Hallelujah"/>
                <a:hlinkClick r:id="rId10" action="ppaction://hlinksldjump">
                  <a:extLst>
                    <a:ext uri="{A12FA001-AC4F-418D-AE19-62706E023703}">
                      <ahyp:hlinkClr xmlns:ahyp="http://schemas.microsoft.com/office/drawing/2018/hyperlinkcolor" val="tx"/>
                    </a:ext>
                  </a:extLst>
                </a:hlinkClick>
              </a:rPr>
              <a:t>Contact Ms. Scalzo </a:t>
            </a:r>
            <a:r>
              <a:rPr lang="en" sz="1800" b="1">
                <a:solidFill>
                  <a:srgbClr val="FFD966"/>
                </a:solidFill>
                <a:latin typeface="Gloria Hallelujah"/>
                <a:ea typeface="Gloria Hallelujah"/>
                <a:cs typeface="Gloria Hallelujah"/>
                <a:sym typeface="Gloria Hallelujah"/>
              </a:rPr>
              <a:t>!</a:t>
            </a:r>
            <a:endParaRPr sz="1800" b="1">
              <a:solidFill>
                <a:srgbClr val="FFD966"/>
              </a:solidFill>
              <a:latin typeface="Gloria Hallelujah"/>
              <a:ea typeface="Gloria Hallelujah"/>
              <a:cs typeface="Gloria Hallelujah"/>
              <a:sym typeface="Gloria Hallelujah"/>
            </a:endParaRPr>
          </a:p>
        </p:txBody>
      </p:sp>
      <p:sp>
        <p:nvSpPr>
          <p:cNvPr id="70" name="Google Shape;70;p13"/>
          <p:cNvSpPr txBox="1"/>
          <p:nvPr/>
        </p:nvSpPr>
        <p:spPr>
          <a:xfrm>
            <a:off x="4266575" y="2377825"/>
            <a:ext cx="21846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rgbClr val="00FFFF"/>
                </a:solidFill>
                <a:latin typeface="Gloria Hallelujah"/>
                <a:ea typeface="Gloria Hallelujah"/>
                <a:cs typeface="Gloria Hallelujah"/>
                <a:sym typeface="Gloria Hallelujah"/>
                <a:hlinkClick r:id="rId11" action="ppaction://hlinksldjump">
                  <a:extLst>
                    <a:ext uri="{A12FA001-AC4F-418D-AE19-62706E023703}">
                      <ahyp:hlinkClr xmlns:ahyp="http://schemas.microsoft.com/office/drawing/2018/hyperlinkcolor" val="tx"/>
                    </a:ext>
                  </a:extLst>
                </a:hlinkClick>
              </a:rPr>
              <a:t>Daily Schedule</a:t>
            </a:r>
            <a:endParaRPr sz="1800">
              <a:solidFill>
                <a:srgbClr val="00FFFF"/>
              </a:solidFill>
              <a:latin typeface="Gloria Hallelujah"/>
              <a:ea typeface="Gloria Hallelujah"/>
              <a:cs typeface="Gloria Hallelujah"/>
              <a:sym typeface="Gloria Hallelujah"/>
            </a:endParaRPr>
          </a:p>
        </p:txBody>
      </p:sp>
      <p:sp>
        <p:nvSpPr>
          <p:cNvPr id="71" name="Google Shape;71;p13"/>
          <p:cNvSpPr txBox="1"/>
          <p:nvPr/>
        </p:nvSpPr>
        <p:spPr>
          <a:xfrm>
            <a:off x="4436350" y="2827988"/>
            <a:ext cx="2023800" cy="2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solidFill>
                  <a:schemeClr val="hlink"/>
                </a:solidFill>
                <a:latin typeface="Gloria Hallelujah"/>
                <a:ea typeface="Gloria Hallelujah"/>
                <a:cs typeface="Gloria Hallelujah"/>
                <a:sym typeface="Gloria Hallelujah"/>
                <a:hlinkClick r:id="rId12" action="ppaction://hlinksldjump"/>
              </a:rPr>
              <a:t>Reminder passwords/user</a:t>
            </a:r>
            <a:endParaRPr sz="1600" b="1">
              <a:solidFill>
                <a:srgbClr val="A61C00"/>
              </a:solidFill>
              <a:latin typeface="Gloria Hallelujah"/>
              <a:ea typeface="Gloria Hallelujah"/>
              <a:cs typeface="Gloria Hallelujah"/>
              <a:sym typeface="Gloria Hallelujah"/>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entury Gothic"/>
                <a:ea typeface="Century Gothic"/>
                <a:cs typeface="Century Gothic"/>
                <a:sym typeface="Century Gothic"/>
              </a:rPr>
              <a:t>What websites can we use for math?</a:t>
            </a:r>
            <a:endParaRPr>
              <a:solidFill>
                <a:srgbClr val="FFFFFF"/>
              </a:solidFill>
              <a:latin typeface="Century Gothic"/>
              <a:ea typeface="Century Gothic"/>
              <a:cs typeface="Century Gothic"/>
              <a:sym typeface="Century Gothic"/>
            </a:endParaRPr>
          </a:p>
        </p:txBody>
      </p:sp>
      <p:sp>
        <p:nvSpPr>
          <p:cNvPr id="137" name="Google Shape;13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rgbClr val="FFFFFF"/>
                </a:solidFill>
                <a:latin typeface="Century Gothic"/>
                <a:ea typeface="Century Gothic"/>
                <a:cs typeface="Century Gothic"/>
                <a:sym typeface="Century Gothic"/>
              </a:rPr>
              <a:t>All the websites available to us will be on clever (clever.com)! </a:t>
            </a:r>
            <a:endParaRPr sz="2100" b="1">
              <a:solidFill>
                <a:srgbClr val="FFFFFF"/>
              </a:solidFill>
              <a:latin typeface="Century Gothic"/>
              <a:ea typeface="Century Gothic"/>
              <a:cs typeface="Century Gothic"/>
              <a:sym typeface="Century Gothic"/>
            </a:endParaRPr>
          </a:p>
          <a:p>
            <a:pPr marL="0" lvl="0" indent="0" algn="ctr" rtl="0">
              <a:spcBef>
                <a:spcPts val="1600"/>
              </a:spcBef>
              <a:spcAft>
                <a:spcPts val="0"/>
              </a:spcAft>
              <a:buNone/>
            </a:pPr>
            <a:endParaRPr sz="2100" b="1">
              <a:solidFill>
                <a:srgbClr val="FFFFFF"/>
              </a:solidFill>
              <a:latin typeface="Century Gothic"/>
              <a:ea typeface="Century Gothic"/>
              <a:cs typeface="Century Gothic"/>
              <a:sym typeface="Century Gothic"/>
            </a:endParaRPr>
          </a:p>
          <a:p>
            <a:pPr marL="0" lvl="0" indent="0" algn="ctr" rtl="0">
              <a:spcBef>
                <a:spcPts val="1600"/>
              </a:spcBef>
              <a:spcAft>
                <a:spcPts val="0"/>
              </a:spcAft>
              <a:buNone/>
            </a:pPr>
            <a:r>
              <a:rPr lang="en" sz="2100" b="1">
                <a:solidFill>
                  <a:srgbClr val="FFFFFF"/>
                </a:solidFill>
                <a:latin typeface="Century Gothic"/>
                <a:ea typeface="Century Gothic"/>
                <a:cs typeface="Century Gothic"/>
                <a:sym typeface="Century Gothic"/>
              </a:rPr>
              <a:t>Also, check out some of the games that I’ve listed on our webpage under math! (some may not be working anymore)</a:t>
            </a:r>
            <a:endParaRPr sz="2100" b="1">
              <a:solidFill>
                <a:srgbClr val="FFFFFF"/>
              </a:solidFill>
              <a:latin typeface="Century Gothic"/>
              <a:ea typeface="Century Gothic"/>
              <a:cs typeface="Century Gothic"/>
              <a:sym typeface="Century Gothic"/>
            </a:endParaRPr>
          </a:p>
          <a:p>
            <a:pPr marL="0" lvl="0" indent="0" algn="ctr" rtl="0">
              <a:spcBef>
                <a:spcPts val="1600"/>
              </a:spcBef>
              <a:spcAft>
                <a:spcPts val="0"/>
              </a:spcAft>
              <a:buNone/>
            </a:pPr>
            <a:endParaRPr sz="2100" b="1">
              <a:solidFill>
                <a:srgbClr val="FFFFFF"/>
              </a:solidFill>
              <a:latin typeface="Century Gothic"/>
              <a:ea typeface="Century Gothic"/>
              <a:cs typeface="Century Gothic"/>
              <a:sym typeface="Century Gothic"/>
            </a:endParaRPr>
          </a:p>
          <a:p>
            <a:pPr marL="0" lvl="0" indent="0" algn="ctr" rtl="0">
              <a:spcBef>
                <a:spcPts val="1600"/>
              </a:spcBef>
              <a:spcAft>
                <a:spcPts val="1600"/>
              </a:spcAft>
              <a:buNone/>
            </a:pPr>
            <a:endParaRPr sz="2100" b="1">
              <a:solidFill>
                <a:srgbClr val="FFFFFF"/>
              </a:solidFill>
              <a:latin typeface="Century Gothic"/>
              <a:ea typeface="Century Gothic"/>
              <a:cs typeface="Century Gothic"/>
              <a:sym typeface="Century Gothic"/>
            </a:endParaRPr>
          </a:p>
        </p:txBody>
      </p:sp>
      <p:sp>
        <p:nvSpPr>
          <p:cNvPr id="138" name="Google Shape;138;p22"/>
          <p:cNvSpPr txBox="1"/>
          <p:nvPr/>
        </p:nvSpPr>
        <p:spPr>
          <a:xfrm>
            <a:off x="6732600" y="4703625"/>
            <a:ext cx="2411400" cy="40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solidFill>
                  <a:schemeClr val="hlink"/>
                </a:solidFill>
                <a:latin typeface="Century Gothic"/>
                <a:ea typeface="Century Gothic"/>
                <a:cs typeface="Century Gothic"/>
                <a:sym typeface="Century Gothic"/>
                <a:hlinkClick r:id="" action="ppaction://hlinkshowjump?jump=firstslide"/>
              </a:rPr>
              <a:t>BACK</a:t>
            </a:r>
            <a:endParaRPr sz="2000" b="1">
              <a:solidFill>
                <a:srgbClr val="9900FF"/>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Materials for Math:</a:t>
            </a:r>
            <a:endParaRPr>
              <a:solidFill>
                <a:srgbClr val="FFFFFF"/>
              </a:solidFill>
            </a:endParaRPr>
          </a:p>
        </p:txBody>
      </p:sp>
      <p:sp>
        <p:nvSpPr>
          <p:cNvPr id="144" name="Google Shape;14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entury Gothic"/>
                <a:ea typeface="Century Gothic"/>
                <a:cs typeface="Century Gothic"/>
                <a:sym typeface="Century Gothic"/>
              </a:rPr>
              <a:t>I’d love for you to have a dry erase board, markers, and something to erase it with. </a:t>
            </a:r>
            <a:endParaRPr>
              <a:solidFill>
                <a:srgbClr val="FFFFFF"/>
              </a:solidFill>
              <a:latin typeface="Century Gothic"/>
              <a:ea typeface="Century Gothic"/>
              <a:cs typeface="Century Gothic"/>
              <a:sym typeface="Century Gothic"/>
            </a:endParaRPr>
          </a:p>
          <a:p>
            <a:pPr marL="0" lvl="0" indent="0" algn="l" rtl="0">
              <a:spcBef>
                <a:spcPts val="1600"/>
              </a:spcBef>
              <a:spcAft>
                <a:spcPts val="0"/>
              </a:spcAft>
              <a:buNone/>
            </a:pPr>
            <a:r>
              <a:rPr lang="en">
                <a:solidFill>
                  <a:srgbClr val="FFFFFF"/>
                </a:solidFill>
                <a:latin typeface="Century Gothic"/>
                <a:ea typeface="Century Gothic"/>
                <a:cs typeface="Century Gothic"/>
                <a:sym typeface="Century Gothic"/>
              </a:rPr>
              <a:t>During math, it’s also good to have scrap paper to work on. </a:t>
            </a:r>
            <a:endParaRPr>
              <a:solidFill>
                <a:srgbClr val="FFFFFF"/>
              </a:solidFill>
              <a:latin typeface="Century Gothic"/>
              <a:ea typeface="Century Gothic"/>
              <a:cs typeface="Century Gothic"/>
              <a:sym typeface="Century Gothic"/>
            </a:endParaRPr>
          </a:p>
          <a:p>
            <a:pPr marL="0" lvl="0" indent="0" algn="l" rtl="0">
              <a:spcBef>
                <a:spcPts val="1600"/>
              </a:spcBef>
              <a:spcAft>
                <a:spcPts val="1600"/>
              </a:spcAft>
              <a:buNone/>
            </a:pPr>
            <a:r>
              <a:rPr lang="en">
                <a:solidFill>
                  <a:srgbClr val="FFFFFF"/>
                </a:solidFill>
                <a:latin typeface="Century Gothic"/>
                <a:ea typeface="Century Gothic"/>
                <a:cs typeface="Century Gothic"/>
                <a:sym typeface="Century Gothic"/>
              </a:rPr>
              <a:t>There may be times I ask you to print something ahead of time, please make sure to do this if possible!</a:t>
            </a:r>
            <a:endParaRPr>
              <a:solidFill>
                <a:srgbClr val="FFFFFF"/>
              </a:solidFill>
              <a:latin typeface="Century Gothic"/>
              <a:ea typeface="Century Gothic"/>
              <a:cs typeface="Century Gothic"/>
              <a:sym typeface="Century Gothic"/>
            </a:endParaRPr>
          </a:p>
        </p:txBody>
      </p:sp>
      <p:sp>
        <p:nvSpPr>
          <p:cNvPr id="145" name="Google Shape;145;p23"/>
          <p:cNvSpPr txBox="1"/>
          <p:nvPr/>
        </p:nvSpPr>
        <p:spPr>
          <a:xfrm>
            <a:off x="6560075" y="4703625"/>
            <a:ext cx="2411400" cy="40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solidFill>
                  <a:schemeClr val="hlink"/>
                </a:solidFill>
                <a:latin typeface="Century Gothic"/>
                <a:ea typeface="Century Gothic"/>
                <a:cs typeface="Century Gothic"/>
                <a:sym typeface="Century Gothic"/>
                <a:hlinkClick r:id="" action="ppaction://hlinkshowjump?jump=firstslide"/>
              </a:rPr>
              <a:t>BACK</a:t>
            </a:r>
            <a:endParaRPr sz="2000" b="1">
              <a:solidFill>
                <a:srgbClr val="9900F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311700" y="3941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FF00"/>
                </a:solidFill>
                <a:latin typeface="Century Gothic"/>
                <a:ea typeface="Century Gothic"/>
                <a:cs typeface="Century Gothic"/>
                <a:sym typeface="Century Gothic"/>
              </a:rPr>
              <a:t>SCIENCE</a:t>
            </a:r>
            <a:endParaRPr b="1">
              <a:solidFill>
                <a:srgbClr val="00FF00"/>
              </a:solidFill>
              <a:latin typeface="Century Gothic"/>
              <a:ea typeface="Century Gothic"/>
              <a:cs typeface="Century Gothic"/>
              <a:sym typeface="Century Gothic"/>
            </a:endParaRPr>
          </a:p>
        </p:txBody>
      </p:sp>
      <p:sp>
        <p:nvSpPr>
          <p:cNvPr id="151" name="Google Shape;15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2" name="Google Shape;152;p24"/>
          <p:cNvPicPr preferRelativeResize="0"/>
          <p:nvPr/>
        </p:nvPicPr>
        <p:blipFill rotWithShape="1">
          <a:blip r:embed="rId3">
            <a:alphaModFix/>
          </a:blip>
          <a:srcRect l="17647" t="9064" r="18984" b="9415"/>
          <a:stretch/>
        </p:blipFill>
        <p:spPr>
          <a:xfrm>
            <a:off x="311700" y="1152475"/>
            <a:ext cx="2904401" cy="3736399"/>
          </a:xfrm>
          <a:prstGeom prst="rect">
            <a:avLst/>
          </a:prstGeom>
          <a:noFill/>
          <a:ln>
            <a:noFill/>
          </a:ln>
        </p:spPr>
      </p:pic>
      <p:sp>
        <p:nvSpPr>
          <p:cNvPr id="153" name="Google Shape;153;p24"/>
          <p:cNvSpPr txBox="1"/>
          <p:nvPr/>
        </p:nvSpPr>
        <p:spPr>
          <a:xfrm>
            <a:off x="3340475" y="1270625"/>
            <a:ext cx="5094600" cy="5565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2000">
                <a:solidFill>
                  <a:srgbClr val="FFFFFF"/>
                </a:solidFill>
                <a:latin typeface="Gloria Hallelujah"/>
                <a:ea typeface="Gloria Hallelujah"/>
                <a:cs typeface="Gloria Hallelujah"/>
                <a:sym typeface="Gloria Hallelujah"/>
              </a:rPr>
              <a:t>What will we be learning this year?</a:t>
            </a:r>
            <a:endParaRPr sz="2000">
              <a:solidFill>
                <a:srgbClr val="FFFFFF"/>
              </a:solidFill>
              <a:latin typeface="Gloria Hallelujah"/>
              <a:ea typeface="Gloria Hallelujah"/>
              <a:cs typeface="Gloria Hallelujah"/>
              <a:sym typeface="Gloria Hallelujah"/>
            </a:endParaRPr>
          </a:p>
          <a:p>
            <a:pPr marL="457200" lvl="0" indent="-355600" algn="l" rtl="0">
              <a:spcBef>
                <a:spcPts val="0"/>
              </a:spcBef>
              <a:spcAft>
                <a:spcPts val="0"/>
              </a:spcAft>
              <a:buClr>
                <a:srgbClr val="FFFFFF"/>
              </a:buClr>
              <a:buSzPts val="2000"/>
              <a:buFont typeface="Gloria Hallelujah"/>
              <a:buChar char="●"/>
            </a:pPr>
            <a:r>
              <a:rPr lang="en" sz="2000">
                <a:solidFill>
                  <a:srgbClr val="FFFFFF"/>
                </a:solidFill>
                <a:latin typeface="Gloria Hallelujah"/>
                <a:ea typeface="Gloria Hallelujah"/>
                <a:cs typeface="Gloria Hallelujah"/>
                <a:sym typeface="Gloria Hallelujah"/>
              </a:rPr>
              <a:t>Animal adaptations for survival</a:t>
            </a:r>
            <a:endParaRPr sz="2000">
              <a:solidFill>
                <a:srgbClr val="FFFFFF"/>
              </a:solidFill>
              <a:latin typeface="Gloria Hallelujah"/>
              <a:ea typeface="Gloria Hallelujah"/>
              <a:cs typeface="Gloria Hallelujah"/>
              <a:sym typeface="Gloria Hallelujah"/>
            </a:endParaRPr>
          </a:p>
          <a:p>
            <a:pPr marL="457200" lvl="0" indent="-355600" algn="l" rtl="0">
              <a:spcBef>
                <a:spcPts val="0"/>
              </a:spcBef>
              <a:spcAft>
                <a:spcPts val="0"/>
              </a:spcAft>
              <a:buClr>
                <a:srgbClr val="FFFFFF"/>
              </a:buClr>
              <a:buSzPts val="2000"/>
              <a:buFont typeface="Gloria Hallelujah"/>
              <a:buChar char="●"/>
            </a:pPr>
            <a:r>
              <a:rPr lang="en" sz="2000">
                <a:solidFill>
                  <a:srgbClr val="FFFFFF"/>
                </a:solidFill>
                <a:latin typeface="Gloria Hallelujah"/>
                <a:ea typeface="Gloria Hallelujah"/>
                <a:cs typeface="Gloria Hallelujah"/>
                <a:sym typeface="Gloria Hallelujah"/>
              </a:rPr>
              <a:t>Sound Waves</a:t>
            </a:r>
            <a:endParaRPr sz="2000">
              <a:solidFill>
                <a:srgbClr val="FFFFFF"/>
              </a:solidFill>
              <a:latin typeface="Gloria Hallelujah"/>
              <a:ea typeface="Gloria Hallelujah"/>
              <a:cs typeface="Gloria Hallelujah"/>
              <a:sym typeface="Gloria Hallelujah"/>
            </a:endParaRPr>
          </a:p>
          <a:p>
            <a:pPr marL="457200" lvl="0" indent="-355600" algn="l" rtl="0">
              <a:spcBef>
                <a:spcPts val="0"/>
              </a:spcBef>
              <a:spcAft>
                <a:spcPts val="0"/>
              </a:spcAft>
              <a:buClr>
                <a:srgbClr val="FFFFFF"/>
              </a:buClr>
              <a:buSzPts val="2000"/>
              <a:buFont typeface="Gloria Hallelujah"/>
              <a:buChar char="●"/>
            </a:pPr>
            <a:r>
              <a:rPr lang="en" sz="2000">
                <a:solidFill>
                  <a:srgbClr val="FFFFFF"/>
                </a:solidFill>
                <a:latin typeface="Gloria Hallelujah"/>
                <a:ea typeface="Gloria Hallelujah"/>
                <a:cs typeface="Gloria Hallelujah"/>
                <a:sym typeface="Gloria Hallelujah"/>
              </a:rPr>
              <a:t>Light reflection</a:t>
            </a:r>
            <a:endParaRPr sz="2000">
              <a:solidFill>
                <a:srgbClr val="FFFFFF"/>
              </a:solidFill>
              <a:latin typeface="Gloria Hallelujah"/>
              <a:ea typeface="Gloria Hallelujah"/>
              <a:cs typeface="Gloria Hallelujah"/>
              <a:sym typeface="Gloria Hallelujah"/>
            </a:endParaRPr>
          </a:p>
          <a:p>
            <a:pPr marL="457200" lvl="0" indent="-355600" algn="l" rtl="0">
              <a:spcBef>
                <a:spcPts val="0"/>
              </a:spcBef>
              <a:spcAft>
                <a:spcPts val="0"/>
              </a:spcAft>
              <a:buClr>
                <a:srgbClr val="FFFFFF"/>
              </a:buClr>
              <a:buSzPts val="2000"/>
              <a:buFont typeface="Gloria Hallelujah"/>
              <a:buChar char="●"/>
            </a:pPr>
            <a:r>
              <a:rPr lang="en" sz="2000">
                <a:solidFill>
                  <a:srgbClr val="FFFFFF"/>
                </a:solidFill>
                <a:latin typeface="Gloria Hallelujah"/>
                <a:ea typeface="Gloria Hallelujah"/>
                <a:cs typeface="Gloria Hallelujah"/>
                <a:sym typeface="Gloria Hallelujah"/>
              </a:rPr>
              <a:t>Energy and Speed</a:t>
            </a:r>
            <a:endParaRPr sz="2000">
              <a:solidFill>
                <a:srgbClr val="FFFFFF"/>
              </a:solidFill>
              <a:latin typeface="Gloria Hallelujah"/>
              <a:ea typeface="Gloria Hallelujah"/>
              <a:cs typeface="Gloria Hallelujah"/>
              <a:sym typeface="Gloria Hallelujah"/>
            </a:endParaRPr>
          </a:p>
          <a:p>
            <a:pPr marL="457200" lvl="0" indent="-355600" algn="l" rtl="0">
              <a:spcBef>
                <a:spcPts val="0"/>
              </a:spcBef>
              <a:spcAft>
                <a:spcPts val="0"/>
              </a:spcAft>
              <a:buClr>
                <a:srgbClr val="FFFFFF"/>
              </a:buClr>
              <a:buSzPts val="2000"/>
              <a:buFont typeface="Gloria Hallelujah"/>
              <a:buChar char="●"/>
            </a:pPr>
            <a:r>
              <a:rPr lang="en" sz="2000">
                <a:solidFill>
                  <a:srgbClr val="FFFFFF"/>
                </a:solidFill>
                <a:latin typeface="Gloria Hallelujah"/>
                <a:ea typeface="Gloria Hallelujah"/>
                <a:cs typeface="Gloria Hallelujah"/>
                <a:sym typeface="Gloria Hallelujah"/>
              </a:rPr>
              <a:t>Claims, Evidence, and Elaboration</a:t>
            </a:r>
            <a:endParaRPr sz="2000">
              <a:solidFill>
                <a:srgbClr val="FFFFFF"/>
              </a:solidFill>
              <a:latin typeface="Gloria Hallelujah"/>
              <a:ea typeface="Gloria Hallelujah"/>
              <a:cs typeface="Gloria Hallelujah"/>
              <a:sym typeface="Gloria Hallelujah"/>
            </a:endParaRPr>
          </a:p>
        </p:txBody>
      </p:sp>
      <p:sp>
        <p:nvSpPr>
          <p:cNvPr id="154" name="Google Shape;154;p24"/>
          <p:cNvSpPr txBox="1"/>
          <p:nvPr/>
        </p:nvSpPr>
        <p:spPr>
          <a:xfrm>
            <a:off x="6420900" y="4568875"/>
            <a:ext cx="2411400" cy="40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solidFill>
                  <a:schemeClr val="hlink"/>
                </a:solidFill>
                <a:latin typeface="Century Gothic"/>
                <a:ea typeface="Century Gothic"/>
                <a:cs typeface="Century Gothic"/>
                <a:sym typeface="Century Gothic"/>
                <a:hlinkClick r:id="" action="ppaction://hlinkshowjump?jump=firstslide"/>
              </a:rPr>
              <a:t>BACK</a:t>
            </a:r>
            <a:endParaRPr sz="2000" b="1">
              <a:solidFill>
                <a:srgbClr val="9900FF"/>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A61C00"/>
                </a:solidFill>
                <a:latin typeface="Century Gothic"/>
                <a:ea typeface="Century Gothic"/>
                <a:cs typeface="Century Gothic"/>
                <a:sym typeface="Century Gothic"/>
              </a:rPr>
              <a:t>SOCIAL STUDIES</a:t>
            </a:r>
            <a:endParaRPr b="1">
              <a:solidFill>
                <a:srgbClr val="A61C00"/>
              </a:solidFill>
              <a:latin typeface="Century Gothic"/>
              <a:ea typeface="Century Gothic"/>
              <a:cs typeface="Century Gothic"/>
              <a:sym typeface="Century Gothic"/>
            </a:endParaRPr>
          </a:p>
        </p:txBody>
      </p:sp>
      <p:sp>
        <p:nvSpPr>
          <p:cNvPr id="160" name="Google Shape;16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1" name="Google Shape;161;p25"/>
          <p:cNvPicPr preferRelativeResize="0"/>
          <p:nvPr/>
        </p:nvPicPr>
        <p:blipFill>
          <a:blip r:embed="rId3">
            <a:alphaModFix/>
          </a:blip>
          <a:stretch>
            <a:fillRect/>
          </a:stretch>
        </p:blipFill>
        <p:spPr>
          <a:xfrm>
            <a:off x="393248" y="1152475"/>
            <a:ext cx="3273799" cy="3819450"/>
          </a:xfrm>
          <a:prstGeom prst="rect">
            <a:avLst/>
          </a:prstGeom>
          <a:noFill/>
          <a:ln>
            <a:noFill/>
          </a:ln>
        </p:spPr>
      </p:pic>
      <p:sp>
        <p:nvSpPr>
          <p:cNvPr id="162" name="Google Shape;162;p25"/>
          <p:cNvSpPr txBox="1"/>
          <p:nvPr/>
        </p:nvSpPr>
        <p:spPr>
          <a:xfrm>
            <a:off x="3789000" y="1234675"/>
            <a:ext cx="4924200" cy="5565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2000">
                <a:solidFill>
                  <a:srgbClr val="FFFFFF"/>
                </a:solidFill>
                <a:latin typeface="Gloria Hallelujah"/>
                <a:ea typeface="Gloria Hallelujah"/>
                <a:cs typeface="Gloria Hallelujah"/>
                <a:sym typeface="Gloria Hallelujah"/>
              </a:rPr>
              <a:t>What will we be learning this year?</a:t>
            </a:r>
            <a:endParaRPr sz="2000">
              <a:solidFill>
                <a:srgbClr val="FFFFFF"/>
              </a:solidFill>
              <a:latin typeface="Gloria Hallelujah"/>
              <a:ea typeface="Gloria Hallelujah"/>
              <a:cs typeface="Gloria Hallelujah"/>
              <a:sym typeface="Gloria Hallelujah"/>
            </a:endParaRPr>
          </a:p>
          <a:p>
            <a:pPr marL="457200" lvl="0" indent="0" algn="l" rtl="0">
              <a:spcBef>
                <a:spcPts val="0"/>
              </a:spcBef>
              <a:spcAft>
                <a:spcPts val="0"/>
              </a:spcAft>
              <a:buNone/>
            </a:pPr>
            <a:endParaRPr sz="2000">
              <a:solidFill>
                <a:srgbClr val="FFFFFF"/>
              </a:solidFill>
              <a:latin typeface="Gloria Hallelujah"/>
              <a:ea typeface="Gloria Hallelujah"/>
              <a:cs typeface="Gloria Hallelujah"/>
              <a:sym typeface="Gloria Hallelujah"/>
            </a:endParaRPr>
          </a:p>
          <a:p>
            <a:pPr marL="457200" lvl="0" indent="-355600" algn="l" rtl="0">
              <a:spcBef>
                <a:spcPts val="0"/>
              </a:spcBef>
              <a:spcAft>
                <a:spcPts val="0"/>
              </a:spcAft>
              <a:buClr>
                <a:srgbClr val="FFFFFF"/>
              </a:buClr>
              <a:buSzPts val="2000"/>
              <a:buFont typeface="Gloria Hallelujah"/>
              <a:buChar char="●"/>
            </a:pPr>
            <a:r>
              <a:rPr lang="en" sz="2000">
                <a:solidFill>
                  <a:srgbClr val="FFFFFF"/>
                </a:solidFill>
                <a:latin typeface="Gloria Hallelujah"/>
                <a:ea typeface="Gloria Hallelujah"/>
                <a:cs typeface="Gloria Hallelujah"/>
                <a:sym typeface="Gloria Hallelujah"/>
              </a:rPr>
              <a:t>Cause and effect</a:t>
            </a:r>
            <a:endParaRPr sz="2000">
              <a:solidFill>
                <a:srgbClr val="FFFFFF"/>
              </a:solidFill>
              <a:latin typeface="Gloria Hallelujah"/>
              <a:ea typeface="Gloria Hallelujah"/>
              <a:cs typeface="Gloria Hallelujah"/>
              <a:sym typeface="Gloria Hallelujah"/>
            </a:endParaRPr>
          </a:p>
          <a:p>
            <a:pPr marL="457200" lvl="0" indent="-355600" algn="l" rtl="0">
              <a:spcBef>
                <a:spcPts val="0"/>
              </a:spcBef>
              <a:spcAft>
                <a:spcPts val="0"/>
              </a:spcAft>
              <a:buClr>
                <a:srgbClr val="FFFFFF"/>
              </a:buClr>
              <a:buSzPts val="2000"/>
              <a:buFont typeface="Gloria Hallelujah"/>
              <a:buChar char="●"/>
            </a:pPr>
            <a:r>
              <a:rPr lang="en" sz="2000">
                <a:solidFill>
                  <a:srgbClr val="FFFFFF"/>
                </a:solidFill>
                <a:latin typeface="Gloria Hallelujah"/>
                <a:ea typeface="Gloria Hallelujah"/>
                <a:cs typeface="Gloria Hallelujah"/>
                <a:sym typeface="Gloria Hallelujah"/>
              </a:rPr>
              <a:t>Claim, Evidence, Elaboration</a:t>
            </a:r>
            <a:endParaRPr sz="2000">
              <a:solidFill>
                <a:srgbClr val="FFFFFF"/>
              </a:solidFill>
              <a:latin typeface="Gloria Hallelujah"/>
              <a:ea typeface="Gloria Hallelujah"/>
              <a:cs typeface="Gloria Hallelujah"/>
              <a:sym typeface="Gloria Hallelujah"/>
            </a:endParaRPr>
          </a:p>
          <a:p>
            <a:pPr marL="457200" lvl="0" indent="-355600" algn="l" rtl="0">
              <a:spcBef>
                <a:spcPts val="0"/>
              </a:spcBef>
              <a:spcAft>
                <a:spcPts val="0"/>
              </a:spcAft>
              <a:buClr>
                <a:srgbClr val="FFFFFF"/>
              </a:buClr>
              <a:buSzPts val="2000"/>
              <a:buFont typeface="Gloria Hallelujah"/>
              <a:buChar char="●"/>
            </a:pPr>
            <a:r>
              <a:rPr lang="en" sz="2000">
                <a:solidFill>
                  <a:srgbClr val="FFFFFF"/>
                </a:solidFill>
                <a:latin typeface="Gloria Hallelujah"/>
                <a:ea typeface="Gloria Hallelujah"/>
                <a:cs typeface="Gloria Hallelujah"/>
                <a:sym typeface="Gloria Hallelujah"/>
              </a:rPr>
              <a:t>Natives of NYS</a:t>
            </a:r>
            <a:endParaRPr sz="2000">
              <a:solidFill>
                <a:srgbClr val="FFFFFF"/>
              </a:solidFill>
              <a:latin typeface="Gloria Hallelujah"/>
              <a:ea typeface="Gloria Hallelujah"/>
              <a:cs typeface="Gloria Hallelujah"/>
              <a:sym typeface="Gloria Hallelujah"/>
            </a:endParaRPr>
          </a:p>
          <a:p>
            <a:pPr marL="457200" lvl="0" indent="-355600" algn="l" rtl="0">
              <a:spcBef>
                <a:spcPts val="0"/>
              </a:spcBef>
              <a:spcAft>
                <a:spcPts val="0"/>
              </a:spcAft>
              <a:buClr>
                <a:srgbClr val="FFFFFF"/>
              </a:buClr>
              <a:buSzPts val="2000"/>
              <a:buFont typeface="Gloria Hallelujah"/>
              <a:buChar char="●"/>
            </a:pPr>
            <a:r>
              <a:rPr lang="en" sz="2000">
                <a:solidFill>
                  <a:srgbClr val="FFFFFF"/>
                </a:solidFill>
                <a:latin typeface="Gloria Hallelujah"/>
                <a:ea typeface="Gloria Hallelujah"/>
                <a:cs typeface="Gloria Hallelujah"/>
                <a:sym typeface="Gloria Hallelujah"/>
              </a:rPr>
              <a:t>European Explorers of NYS</a:t>
            </a:r>
            <a:endParaRPr sz="2000">
              <a:solidFill>
                <a:srgbClr val="FFFFFF"/>
              </a:solidFill>
              <a:latin typeface="Gloria Hallelujah"/>
              <a:ea typeface="Gloria Hallelujah"/>
              <a:cs typeface="Gloria Hallelujah"/>
              <a:sym typeface="Gloria Hallelujah"/>
            </a:endParaRPr>
          </a:p>
          <a:p>
            <a:pPr marL="457200" lvl="0" indent="-355600" algn="l" rtl="0">
              <a:spcBef>
                <a:spcPts val="0"/>
              </a:spcBef>
              <a:spcAft>
                <a:spcPts val="0"/>
              </a:spcAft>
              <a:buClr>
                <a:srgbClr val="FFFFFF"/>
              </a:buClr>
              <a:buSzPts val="2000"/>
              <a:buFont typeface="Gloria Hallelujah"/>
              <a:buChar char="●"/>
            </a:pPr>
            <a:r>
              <a:rPr lang="en" sz="2000">
                <a:solidFill>
                  <a:srgbClr val="FFFFFF"/>
                </a:solidFill>
                <a:latin typeface="Gloria Hallelujah"/>
                <a:ea typeface="Gloria Hallelujah"/>
                <a:cs typeface="Gloria Hallelujah"/>
                <a:sym typeface="Gloria Hallelujah"/>
              </a:rPr>
              <a:t>The American Revolution</a:t>
            </a:r>
            <a:endParaRPr sz="2000">
              <a:solidFill>
                <a:srgbClr val="FFFFFF"/>
              </a:solidFill>
              <a:latin typeface="Gloria Hallelujah"/>
              <a:ea typeface="Gloria Hallelujah"/>
              <a:cs typeface="Gloria Hallelujah"/>
              <a:sym typeface="Gloria Hallelujah"/>
            </a:endParaRPr>
          </a:p>
          <a:p>
            <a:pPr marL="457200" lvl="0" indent="-355600" algn="l" rtl="0">
              <a:spcBef>
                <a:spcPts val="0"/>
              </a:spcBef>
              <a:spcAft>
                <a:spcPts val="0"/>
              </a:spcAft>
              <a:buClr>
                <a:srgbClr val="FFFFFF"/>
              </a:buClr>
              <a:buSzPts val="2000"/>
              <a:buFont typeface="Gloria Hallelujah"/>
              <a:buChar char="●"/>
            </a:pPr>
            <a:r>
              <a:rPr lang="en" sz="2000">
                <a:solidFill>
                  <a:srgbClr val="FFFFFF"/>
                </a:solidFill>
                <a:latin typeface="Gloria Hallelujah"/>
                <a:ea typeface="Gloria Hallelujah"/>
                <a:cs typeface="Gloria Hallelujah"/>
                <a:sym typeface="Gloria Hallelujah"/>
              </a:rPr>
              <a:t>Women’s Rights and Equality</a:t>
            </a:r>
            <a:endParaRPr sz="2000">
              <a:solidFill>
                <a:srgbClr val="FFFFFF"/>
              </a:solidFill>
              <a:latin typeface="Gloria Hallelujah"/>
              <a:ea typeface="Gloria Hallelujah"/>
              <a:cs typeface="Gloria Hallelujah"/>
              <a:sym typeface="Gloria Hallelujah"/>
            </a:endParaRPr>
          </a:p>
        </p:txBody>
      </p:sp>
      <p:sp>
        <p:nvSpPr>
          <p:cNvPr id="163" name="Google Shape;163;p25"/>
          <p:cNvSpPr txBox="1"/>
          <p:nvPr/>
        </p:nvSpPr>
        <p:spPr>
          <a:xfrm>
            <a:off x="4049400" y="3159425"/>
            <a:ext cx="5094600" cy="5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rgbClr val="FFFFFF"/>
              </a:solidFill>
              <a:latin typeface="Gloria Hallelujah"/>
              <a:ea typeface="Gloria Hallelujah"/>
              <a:cs typeface="Gloria Hallelujah"/>
              <a:sym typeface="Gloria Hallelujah"/>
            </a:endParaRPr>
          </a:p>
        </p:txBody>
      </p:sp>
      <p:sp>
        <p:nvSpPr>
          <p:cNvPr id="164" name="Google Shape;164;p25"/>
          <p:cNvSpPr txBox="1"/>
          <p:nvPr/>
        </p:nvSpPr>
        <p:spPr>
          <a:xfrm>
            <a:off x="6420900" y="4703625"/>
            <a:ext cx="2411400" cy="40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solidFill>
                  <a:schemeClr val="hlink"/>
                </a:solidFill>
                <a:latin typeface="Century Gothic"/>
                <a:ea typeface="Century Gothic"/>
                <a:cs typeface="Century Gothic"/>
                <a:sym typeface="Century Gothic"/>
                <a:hlinkClick r:id="" action="ppaction://hlinkshowjump?jump=firstslide"/>
              </a:rPr>
              <a:t>BACK</a:t>
            </a:r>
            <a:endParaRPr sz="2000" b="1">
              <a:solidFill>
                <a:srgbClr val="9900FF"/>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775750" y="3423375"/>
            <a:ext cx="4776900" cy="7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500">
                <a:solidFill>
                  <a:srgbClr val="CC0000"/>
                </a:solidFill>
                <a:latin typeface="Gloria Hallelujah"/>
                <a:ea typeface="Gloria Hallelujah"/>
                <a:cs typeface="Gloria Hallelujah"/>
                <a:sym typeface="Gloria Hallelujah"/>
              </a:rPr>
              <a:t>Hi there!</a:t>
            </a:r>
            <a:endParaRPr sz="1500">
              <a:solidFill>
                <a:srgbClr val="CC0000"/>
              </a:solidFill>
              <a:latin typeface="Gloria Hallelujah"/>
              <a:ea typeface="Gloria Hallelujah"/>
              <a:cs typeface="Gloria Hallelujah"/>
              <a:sym typeface="Gloria Hallelujah"/>
            </a:endParaRPr>
          </a:p>
          <a:p>
            <a:pPr marL="0" lvl="0" indent="0" algn="l" rtl="0">
              <a:spcBef>
                <a:spcPts val="0"/>
              </a:spcBef>
              <a:spcAft>
                <a:spcPts val="0"/>
              </a:spcAft>
              <a:buNone/>
            </a:pPr>
            <a:r>
              <a:rPr lang="en" sz="1500">
                <a:solidFill>
                  <a:srgbClr val="CC0000"/>
                </a:solidFill>
                <a:latin typeface="Gloria Hallelujah"/>
                <a:ea typeface="Gloria Hallelujah"/>
                <a:cs typeface="Gloria Hallelujah"/>
                <a:sym typeface="Gloria Hallelujah"/>
              </a:rPr>
              <a:t>I am Ms. Scalzo!</a:t>
            </a:r>
            <a:endParaRPr sz="1500">
              <a:solidFill>
                <a:srgbClr val="CC0000"/>
              </a:solidFill>
              <a:latin typeface="Gloria Hallelujah"/>
              <a:ea typeface="Gloria Hallelujah"/>
              <a:cs typeface="Gloria Hallelujah"/>
              <a:sym typeface="Gloria Hallelujah"/>
            </a:endParaRPr>
          </a:p>
          <a:p>
            <a:pPr marL="0" lvl="0" indent="0" algn="l" rtl="0">
              <a:spcBef>
                <a:spcPts val="0"/>
              </a:spcBef>
              <a:spcAft>
                <a:spcPts val="0"/>
              </a:spcAft>
              <a:buNone/>
            </a:pPr>
            <a:r>
              <a:rPr lang="en" sz="1500">
                <a:solidFill>
                  <a:srgbClr val="CC0000"/>
                </a:solidFill>
                <a:latin typeface="Gloria Hallelujah"/>
                <a:ea typeface="Gloria Hallelujah"/>
                <a:cs typeface="Gloria Hallelujah"/>
                <a:sym typeface="Gloria Hallelujah"/>
              </a:rPr>
              <a:t>I have been teaching at Wappingers for 14 years!</a:t>
            </a:r>
            <a:endParaRPr sz="1500">
              <a:solidFill>
                <a:srgbClr val="CC0000"/>
              </a:solidFill>
              <a:latin typeface="Gloria Hallelujah"/>
              <a:ea typeface="Gloria Hallelujah"/>
              <a:cs typeface="Gloria Hallelujah"/>
              <a:sym typeface="Gloria Hallelujah"/>
            </a:endParaRPr>
          </a:p>
          <a:p>
            <a:pPr marL="0" lvl="0" indent="0" algn="l" rtl="0">
              <a:spcBef>
                <a:spcPts val="0"/>
              </a:spcBef>
              <a:spcAft>
                <a:spcPts val="0"/>
              </a:spcAft>
              <a:buNone/>
            </a:pPr>
            <a:endParaRPr sz="1500">
              <a:latin typeface="Gloria Hallelujah"/>
              <a:ea typeface="Gloria Hallelujah"/>
              <a:cs typeface="Gloria Hallelujah"/>
              <a:sym typeface="Gloria Hallelujah"/>
            </a:endParaRPr>
          </a:p>
          <a:p>
            <a:pPr marL="0" lvl="0" indent="0" algn="l" rtl="0">
              <a:spcBef>
                <a:spcPts val="0"/>
              </a:spcBef>
              <a:spcAft>
                <a:spcPts val="0"/>
              </a:spcAft>
              <a:buNone/>
            </a:pPr>
            <a:r>
              <a:rPr lang="en" sz="1500">
                <a:solidFill>
                  <a:srgbClr val="0000FF"/>
                </a:solidFill>
                <a:latin typeface="Gloria Hallelujah"/>
                <a:ea typeface="Gloria Hallelujah"/>
                <a:cs typeface="Gloria Hallelujah"/>
                <a:sym typeface="Gloria Hallelujah"/>
              </a:rPr>
              <a:t>5 things you should know about me:</a:t>
            </a:r>
            <a:endParaRPr sz="1500">
              <a:solidFill>
                <a:srgbClr val="0000FF"/>
              </a:solidFill>
              <a:latin typeface="Gloria Hallelujah"/>
              <a:ea typeface="Gloria Hallelujah"/>
              <a:cs typeface="Gloria Hallelujah"/>
              <a:sym typeface="Gloria Hallelujah"/>
            </a:endParaRPr>
          </a:p>
          <a:p>
            <a:pPr marL="457200" lvl="0" indent="-323850" algn="l" rtl="0">
              <a:spcBef>
                <a:spcPts val="0"/>
              </a:spcBef>
              <a:spcAft>
                <a:spcPts val="0"/>
              </a:spcAft>
              <a:buClr>
                <a:srgbClr val="0000FF"/>
              </a:buClr>
              <a:buSzPts val="1500"/>
              <a:buFont typeface="Gloria Hallelujah"/>
              <a:buAutoNum type="arabicPeriod"/>
            </a:pPr>
            <a:r>
              <a:rPr lang="en" sz="1500">
                <a:solidFill>
                  <a:srgbClr val="0000FF"/>
                </a:solidFill>
                <a:latin typeface="Gloria Hallelujah"/>
                <a:ea typeface="Gloria Hallelujah"/>
                <a:cs typeface="Gloria Hallelujah"/>
                <a:sym typeface="Gloria Hallelujah"/>
              </a:rPr>
              <a:t>I have a twin sister! She teaches at Fishkill Elementary and NO we do not look alike!</a:t>
            </a:r>
            <a:endParaRPr sz="1500">
              <a:solidFill>
                <a:srgbClr val="0000FF"/>
              </a:solidFill>
              <a:latin typeface="Gloria Hallelujah"/>
              <a:ea typeface="Gloria Hallelujah"/>
              <a:cs typeface="Gloria Hallelujah"/>
              <a:sym typeface="Gloria Hallelujah"/>
            </a:endParaRPr>
          </a:p>
          <a:p>
            <a:pPr marL="457200" lvl="0" indent="-323850" algn="l" rtl="0">
              <a:spcBef>
                <a:spcPts val="0"/>
              </a:spcBef>
              <a:spcAft>
                <a:spcPts val="0"/>
              </a:spcAft>
              <a:buClr>
                <a:srgbClr val="0000FF"/>
              </a:buClr>
              <a:buSzPts val="1500"/>
              <a:buFont typeface="Gloria Hallelujah"/>
              <a:buAutoNum type="arabicPeriod"/>
            </a:pPr>
            <a:r>
              <a:rPr lang="en" sz="1500">
                <a:solidFill>
                  <a:srgbClr val="0000FF"/>
                </a:solidFill>
                <a:latin typeface="Gloria Hallelujah"/>
                <a:ea typeface="Gloria Hallelujah"/>
                <a:cs typeface="Gloria Hallelujah"/>
                <a:sym typeface="Gloria Hallelujah"/>
              </a:rPr>
              <a:t>I have a couple of dogs, Pippa and Finster.  Pippa is perfect, Finster is “working on it”. Pippa is a black lab mix and Finster is an Australian Cattle Dog.  They both love whipped cream from the can. </a:t>
            </a:r>
            <a:endParaRPr sz="1500">
              <a:solidFill>
                <a:srgbClr val="0000FF"/>
              </a:solidFill>
              <a:latin typeface="Gloria Hallelujah"/>
              <a:ea typeface="Gloria Hallelujah"/>
              <a:cs typeface="Gloria Hallelujah"/>
              <a:sym typeface="Gloria Hallelujah"/>
            </a:endParaRPr>
          </a:p>
        </p:txBody>
      </p:sp>
      <p:sp>
        <p:nvSpPr>
          <p:cNvPr id="77" name="Google Shape;77;p14"/>
          <p:cNvSpPr txBox="1"/>
          <p:nvPr/>
        </p:nvSpPr>
        <p:spPr>
          <a:xfrm>
            <a:off x="5160375" y="801950"/>
            <a:ext cx="3444600" cy="10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AA84F"/>
                </a:solidFill>
                <a:latin typeface="Gloria Hallelujah"/>
                <a:ea typeface="Gloria Hallelujah"/>
                <a:cs typeface="Gloria Hallelujah"/>
                <a:sym typeface="Gloria Hallelujah"/>
              </a:rPr>
              <a:t>I love: dogs, drawing, laughing, Disney movies (and singing their songs randomly), my friends, my family, french fries, PIZZA, walking beaches and amusement parks at night, Bob’s Burgers, including others, smiling at people who need it.</a:t>
            </a:r>
            <a:endParaRPr>
              <a:solidFill>
                <a:srgbClr val="6AA84F"/>
              </a:solidFill>
              <a:latin typeface="Gloria Hallelujah"/>
              <a:ea typeface="Gloria Hallelujah"/>
              <a:cs typeface="Gloria Hallelujah"/>
              <a:sym typeface="Gloria Hallelujah"/>
            </a:endParaRPr>
          </a:p>
          <a:p>
            <a:pPr marL="0" lvl="0" indent="0" algn="l" rtl="0">
              <a:spcBef>
                <a:spcPts val="0"/>
              </a:spcBef>
              <a:spcAft>
                <a:spcPts val="0"/>
              </a:spcAft>
              <a:buNone/>
            </a:pPr>
            <a:endParaRPr>
              <a:solidFill>
                <a:srgbClr val="6AA84F"/>
              </a:solidFill>
              <a:latin typeface="Gloria Hallelujah"/>
              <a:ea typeface="Gloria Hallelujah"/>
              <a:cs typeface="Gloria Hallelujah"/>
              <a:sym typeface="Gloria Hallelujah"/>
            </a:endParaRPr>
          </a:p>
          <a:p>
            <a:pPr marL="0" lvl="0" indent="0" algn="l" rtl="0">
              <a:spcBef>
                <a:spcPts val="0"/>
              </a:spcBef>
              <a:spcAft>
                <a:spcPts val="0"/>
              </a:spcAft>
              <a:buNone/>
            </a:pPr>
            <a:r>
              <a:rPr lang="en">
                <a:solidFill>
                  <a:srgbClr val="6AA84F"/>
                </a:solidFill>
                <a:latin typeface="Gloria Hallelujah"/>
                <a:ea typeface="Gloria Hallelujah"/>
                <a:cs typeface="Gloria Hallelujah"/>
                <a:sym typeface="Gloria Hallelujah"/>
              </a:rPr>
              <a:t>I do NOT love: people who don’t take time to understand others, mean people, certain words that some people don’t think are mean, rudeness, not being responsible</a:t>
            </a:r>
            <a:endParaRPr>
              <a:solidFill>
                <a:srgbClr val="6AA84F"/>
              </a:solidFill>
              <a:latin typeface="Gloria Hallelujah"/>
              <a:ea typeface="Gloria Hallelujah"/>
              <a:cs typeface="Gloria Hallelujah"/>
              <a:sym typeface="Gloria Hallelujah"/>
            </a:endParaRPr>
          </a:p>
        </p:txBody>
      </p:sp>
      <p:sp>
        <p:nvSpPr>
          <p:cNvPr id="78" name="Google Shape;78;p14"/>
          <p:cNvSpPr txBox="1"/>
          <p:nvPr/>
        </p:nvSpPr>
        <p:spPr>
          <a:xfrm>
            <a:off x="5379600" y="3929300"/>
            <a:ext cx="2411400" cy="40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solidFill>
                  <a:schemeClr val="hlink"/>
                </a:solidFill>
                <a:latin typeface="Century Gothic"/>
                <a:ea typeface="Century Gothic"/>
                <a:cs typeface="Century Gothic"/>
                <a:sym typeface="Century Gothic"/>
                <a:hlinkClick r:id="" action="ppaction://hlinkshowjump?jump=firstslide"/>
              </a:rPr>
              <a:t>BACK</a:t>
            </a:r>
            <a:endParaRPr sz="2000" b="1">
              <a:solidFill>
                <a:srgbClr val="9900FF"/>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ctrTitle"/>
          </p:nvPr>
        </p:nvSpPr>
        <p:spPr>
          <a:xfrm>
            <a:off x="311708" y="-5033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FF"/>
                </a:solidFill>
                <a:latin typeface="Gloria Hallelujah"/>
                <a:ea typeface="Gloria Hallelujah"/>
                <a:cs typeface="Gloria Hallelujah"/>
                <a:sym typeface="Gloria Hallelujah"/>
              </a:rPr>
              <a:t>My contact information:</a:t>
            </a:r>
            <a:endParaRPr>
              <a:solidFill>
                <a:srgbClr val="FFFFFF"/>
              </a:solidFill>
              <a:latin typeface="Gloria Hallelujah"/>
              <a:ea typeface="Gloria Hallelujah"/>
              <a:cs typeface="Gloria Hallelujah"/>
              <a:sym typeface="Gloria Hallelujah"/>
            </a:endParaRPr>
          </a:p>
        </p:txBody>
      </p:sp>
      <p:sp>
        <p:nvSpPr>
          <p:cNvPr id="84" name="Google Shape;84;p15"/>
          <p:cNvSpPr txBox="1">
            <a:spLocks noGrp="1"/>
          </p:cNvSpPr>
          <p:nvPr>
            <p:ph type="subTitle" idx="1"/>
          </p:nvPr>
        </p:nvSpPr>
        <p:spPr>
          <a:xfrm>
            <a:off x="311700" y="16368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latin typeface="Century Gothic"/>
                <a:ea typeface="Century Gothic"/>
                <a:cs typeface="Century Gothic"/>
                <a:sym typeface="Century Gothic"/>
              </a:rPr>
              <a:t>Email: </a:t>
            </a:r>
            <a:r>
              <a:rPr lang="en" b="1" u="sng">
                <a:solidFill>
                  <a:srgbClr val="FFFF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Nicole.Scalzo@wcsdny.org</a:t>
            </a:r>
            <a:endParaRPr b="1">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endParaRPr b="1">
              <a:solidFill>
                <a:srgbClr val="FFFFFF"/>
              </a:solidFill>
              <a:latin typeface="Century Gothic"/>
              <a:ea typeface="Century Gothic"/>
              <a:cs typeface="Century Gothic"/>
              <a:sym typeface="Century Gothic"/>
            </a:endParaRPr>
          </a:p>
          <a:p>
            <a:pPr marL="457200" lvl="0" indent="-368300" algn="l" rtl="0">
              <a:spcBef>
                <a:spcPts val="0"/>
              </a:spcBef>
              <a:spcAft>
                <a:spcPts val="0"/>
              </a:spcAft>
              <a:buClr>
                <a:srgbClr val="FFFFFF"/>
              </a:buClr>
              <a:buSzPts val="2200"/>
              <a:buFont typeface="Century Gothic"/>
              <a:buChar char="●"/>
            </a:pPr>
            <a:r>
              <a:rPr lang="en" sz="2200" b="1">
                <a:solidFill>
                  <a:srgbClr val="FFFFFF"/>
                </a:solidFill>
                <a:latin typeface="Century Gothic"/>
                <a:ea typeface="Century Gothic"/>
                <a:cs typeface="Century Gothic"/>
                <a:sym typeface="Century Gothic"/>
              </a:rPr>
              <a:t>I am available from 8:25-3:25 daily.</a:t>
            </a:r>
            <a:endParaRPr sz="2200" b="1">
              <a:solidFill>
                <a:srgbClr val="FFFFFF"/>
              </a:solidFill>
              <a:latin typeface="Century Gothic"/>
              <a:ea typeface="Century Gothic"/>
              <a:cs typeface="Century Gothic"/>
              <a:sym typeface="Century Gothic"/>
            </a:endParaRPr>
          </a:p>
          <a:p>
            <a:pPr marL="457200" lvl="0" indent="-368300" algn="l" rtl="0">
              <a:spcBef>
                <a:spcPts val="0"/>
              </a:spcBef>
              <a:spcAft>
                <a:spcPts val="0"/>
              </a:spcAft>
              <a:buClr>
                <a:srgbClr val="FFFFFF"/>
              </a:buClr>
              <a:buSzPts val="2200"/>
              <a:buFont typeface="Century Gothic"/>
              <a:buChar char="●"/>
            </a:pPr>
            <a:r>
              <a:rPr lang="en" sz="2200" b="1">
                <a:solidFill>
                  <a:srgbClr val="FFFFFF"/>
                </a:solidFill>
                <a:latin typeface="Century Gothic"/>
                <a:ea typeface="Century Gothic"/>
                <a:cs typeface="Century Gothic"/>
                <a:sym typeface="Century Gothic"/>
              </a:rPr>
              <a:t>I will do my best to check and respond to all my emails each morning and throughout the school day. </a:t>
            </a:r>
            <a:endParaRPr sz="2200" b="1">
              <a:solidFill>
                <a:srgbClr val="FFFFFF"/>
              </a:solidFill>
              <a:latin typeface="Century Gothic"/>
              <a:ea typeface="Century Gothic"/>
              <a:cs typeface="Century Gothic"/>
              <a:sym typeface="Century Gothic"/>
            </a:endParaRPr>
          </a:p>
          <a:p>
            <a:pPr marL="457200" lvl="0" indent="-368300" algn="l" rtl="0">
              <a:spcBef>
                <a:spcPts val="0"/>
              </a:spcBef>
              <a:spcAft>
                <a:spcPts val="0"/>
              </a:spcAft>
              <a:buClr>
                <a:srgbClr val="FFFFFF"/>
              </a:buClr>
              <a:buSzPts val="2200"/>
              <a:buFont typeface="Century Gothic"/>
              <a:buChar char="●"/>
            </a:pPr>
            <a:r>
              <a:rPr lang="en" sz="2200" b="1">
                <a:solidFill>
                  <a:srgbClr val="FFFFFF"/>
                </a:solidFill>
                <a:latin typeface="Century Gothic"/>
                <a:ea typeface="Century Gothic"/>
                <a:cs typeface="Century Gothic"/>
                <a:sym typeface="Century Gothic"/>
              </a:rPr>
              <a:t>In the rare event that they are not replied to by the day you sent them, they will be the next day.</a:t>
            </a:r>
            <a:endParaRPr sz="2200" b="1">
              <a:solidFill>
                <a:srgbClr val="FFFFFF"/>
              </a:solidFill>
              <a:latin typeface="Century Gothic"/>
              <a:ea typeface="Century Gothic"/>
              <a:cs typeface="Century Gothic"/>
              <a:sym typeface="Century Gothic"/>
            </a:endParaRPr>
          </a:p>
          <a:p>
            <a:pPr marL="457200" lvl="0" indent="-368300" algn="l" rtl="0">
              <a:spcBef>
                <a:spcPts val="0"/>
              </a:spcBef>
              <a:spcAft>
                <a:spcPts val="0"/>
              </a:spcAft>
              <a:buClr>
                <a:srgbClr val="FFFFFF"/>
              </a:buClr>
              <a:buSzPts val="2200"/>
              <a:buFont typeface="Century Gothic"/>
              <a:buChar char="●"/>
            </a:pPr>
            <a:r>
              <a:rPr lang="en" sz="2200" b="1">
                <a:solidFill>
                  <a:srgbClr val="FFFFFF"/>
                </a:solidFill>
                <a:latin typeface="Century Gothic"/>
                <a:ea typeface="Century Gothic"/>
                <a:cs typeface="Century Gothic"/>
                <a:sym typeface="Century Gothic"/>
              </a:rPr>
              <a:t>If several days have passed- please just send me a gentle email reminder- thank you in advance!  </a:t>
            </a:r>
            <a:r>
              <a:rPr lang="en" sz="2000" b="1" u="sng">
                <a:solidFill>
                  <a:schemeClr val="hlink"/>
                </a:solidFill>
                <a:latin typeface="Century Gothic"/>
                <a:ea typeface="Century Gothic"/>
                <a:cs typeface="Century Gothic"/>
                <a:sym typeface="Century Gothic"/>
                <a:hlinkClick r:id="" action="ppaction://hlinkshowjump?jump=firstslide"/>
              </a:rPr>
              <a:t>BACK</a:t>
            </a:r>
            <a:endParaRPr sz="2000" b="1">
              <a:solidFill>
                <a:srgbClr val="9900FF"/>
              </a:solidFill>
              <a:latin typeface="Century Gothic"/>
              <a:ea typeface="Century Gothic"/>
              <a:cs typeface="Century Gothic"/>
              <a:sym typeface="Century Gothic"/>
            </a:endParaRPr>
          </a:p>
          <a:p>
            <a:pPr marL="457200" lvl="0" indent="-368300" algn="l" rtl="0">
              <a:spcBef>
                <a:spcPts val="0"/>
              </a:spcBef>
              <a:spcAft>
                <a:spcPts val="0"/>
              </a:spcAft>
              <a:buClr>
                <a:srgbClr val="FFFFFF"/>
              </a:buClr>
              <a:buSzPts val="2200"/>
              <a:buFont typeface="Century Gothic"/>
              <a:buChar char="●"/>
            </a:pPr>
            <a:endParaRPr sz="2200" b="1">
              <a:solidFill>
                <a:srgbClr val="FFFFFF"/>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ctrTitle"/>
          </p:nvPr>
        </p:nvSpPr>
        <p:spPr>
          <a:xfrm>
            <a:off x="311708" y="-10429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500" b="1">
                <a:solidFill>
                  <a:srgbClr val="FFFFFF"/>
                </a:solidFill>
                <a:latin typeface="Century Gothic"/>
                <a:ea typeface="Century Gothic"/>
                <a:cs typeface="Century Gothic"/>
                <a:sym typeface="Century Gothic"/>
              </a:rPr>
              <a:t>SCHEDULE (subject to change)</a:t>
            </a:r>
            <a:endParaRPr sz="2500" b="1">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r>
              <a:rPr lang="en" sz="2500" b="1">
                <a:solidFill>
                  <a:srgbClr val="FFFFFF"/>
                </a:solidFill>
                <a:latin typeface="Century Gothic"/>
                <a:ea typeface="Century Gothic"/>
                <a:cs typeface="Century Gothic"/>
                <a:sym typeface="Century Gothic"/>
              </a:rPr>
              <a:t>FIRST HALF OF THE DAY</a:t>
            </a:r>
            <a:endParaRPr sz="2500" b="1">
              <a:solidFill>
                <a:srgbClr val="FFFFFF"/>
              </a:solidFill>
              <a:latin typeface="Century Gothic"/>
              <a:ea typeface="Century Gothic"/>
              <a:cs typeface="Century Gothic"/>
              <a:sym typeface="Century Gothic"/>
            </a:endParaRPr>
          </a:p>
        </p:txBody>
      </p:sp>
      <p:sp>
        <p:nvSpPr>
          <p:cNvPr id="90" name="Google Shape;90;p16"/>
          <p:cNvSpPr txBox="1">
            <a:spLocks noGrp="1"/>
          </p:cNvSpPr>
          <p:nvPr>
            <p:ph type="subTitle" idx="1"/>
          </p:nvPr>
        </p:nvSpPr>
        <p:spPr>
          <a:xfrm>
            <a:off x="7200900" y="1569325"/>
            <a:ext cx="16314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latin typeface="Century Gothic"/>
                <a:ea typeface="Century Gothic"/>
                <a:cs typeface="Century Gothic"/>
                <a:sym typeface="Century Gothic"/>
                <a:hlinkClick r:id="rId3" action="ppaction://hlinksldjump"/>
              </a:rPr>
              <a:t>Next...</a:t>
            </a:r>
            <a:endParaRPr>
              <a:solidFill>
                <a:srgbClr val="FFFFFF"/>
              </a:solidFill>
              <a:latin typeface="Century Gothic"/>
              <a:ea typeface="Century Gothic"/>
              <a:cs typeface="Century Gothic"/>
              <a:sym typeface="Century Gothic"/>
            </a:endParaRPr>
          </a:p>
        </p:txBody>
      </p:sp>
      <p:pic>
        <p:nvPicPr>
          <p:cNvPr id="91" name="Google Shape;91;p16"/>
          <p:cNvPicPr preferRelativeResize="0"/>
          <p:nvPr/>
        </p:nvPicPr>
        <p:blipFill>
          <a:blip r:embed="rId4">
            <a:alphaModFix/>
          </a:blip>
          <a:stretch>
            <a:fillRect/>
          </a:stretch>
        </p:blipFill>
        <p:spPr>
          <a:xfrm>
            <a:off x="-11" y="0"/>
            <a:ext cx="7090172"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97" name="Google Shape;97;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98" name="Google Shape;98;p17"/>
          <p:cNvPicPr preferRelativeResize="0"/>
          <p:nvPr/>
        </p:nvPicPr>
        <p:blipFill>
          <a:blip r:embed="rId3">
            <a:alphaModFix/>
          </a:blip>
          <a:stretch>
            <a:fillRect/>
          </a:stretch>
        </p:blipFill>
        <p:spPr>
          <a:xfrm>
            <a:off x="0" y="0"/>
            <a:ext cx="8610974" cy="4691950"/>
          </a:xfrm>
          <a:prstGeom prst="rect">
            <a:avLst/>
          </a:prstGeom>
          <a:noFill/>
          <a:ln>
            <a:noFill/>
          </a:ln>
        </p:spPr>
      </p:pic>
      <p:sp>
        <p:nvSpPr>
          <p:cNvPr id="99" name="Google Shape;99;p17"/>
          <p:cNvSpPr txBox="1"/>
          <p:nvPr/>
        </p:nvSpPr>
        <p:spPr>
          <a:xfrm>
            <a:off x="6560075" y="4738800"/>
            <a:ext cx="2411400" cy="40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solidFill>
                  <a:schemeClr val="hlink"/>
                </a:solidFill>
                <a:latin typeface="Century Gothic"/>
                <a:ea typeface="Century Gothic"/>
                <a:cs typeface="Century Gothic"/>
                <a:sym typeface="Century Gothic"/>
                <a:hlinkClick r:id="" action="ppaction://hlinkshowjump?jump=firstslide"/>
              </a:rPr>
              <a:t>BACK</a:t>
            </a:r>
            <a:endParaRPr sz="2000" b="1">
              <a:solidFill>
                <a:srgbClr val="9900FF"/>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05" name="Google Shape;105;p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06" name="Google Shape;106;p18"/>
          <p:cNvPicPr preferRelativeResize="0"/>
          <p:nvPr/>
        </p:nvPicPr>
        <p:blipFill>
          <a:blip r:embed="rId3">
            <a:alphaModFix/>
          </a:blip>
          <a:stretch>
            <a:fillRect/>
          </a:stretch>
        </p:blipFill>
        <p:spPr>
          <a:xfrm>
            <a:off x="311699" y="185126"/>
            <a:ext cx="6955600" cy="4418725"/>
          </a:xfrm>
          <a:prstGeom prst="rect">
            <a:avLst/>
          </a:prstGeom>
          <a:noFill/>
          <a:ln>
            <a:noFill/>
          </a:ln>
        </p:spPr>
      </p:pic>
      <p:sp>
        <p:nvSpPr>
          <p:cNvPr id="107" name="Google Shape;107;p18"/>
          <p:cNvSpPr txBox="1"/>
          <p:nvPr/>
        </p:nvSpPr>
        <p:spPr>
          <a:xfrm>
            <a:off x="7420125" y="4165400"/>
            <a:ext cx="1635900" cy="6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u="sng">
                <a:solidFill>
                  <a:schemeClr val="hlink"/>
                </a:solidFill>
                <a:latin typeface="Century Gothic"/>
                <a:ea typeface="Century Gothic"/>
                <a:cs typeface="Century Gothic"/>
                <a:sym typeface="Century Gothic"/>
                <a:hlinkClick r:id="" action="ppaction://hlinkshowjump?jump=firstslide"/>
              </a:rPr>
              <a:t>BACK</a:t>
            </a:r>
            <a:endParaRPr sz="2100" b="1">
              <a:solidFill>
                <a:srgbClr val="FFFFFF"/>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ctrTitle"/>
          </p:nvPr>
        </p:nvSpPr>
        <p:spPr>
          <a:xfrm>
            <a:off x="311708" y="8610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600" u="sng">
                <a:solidFill>
                  <a:schemeClr val="hlink"/>
                </a:solidFill>
                <a:latin typeface="Century Gothic"/>
                <a:ea typeface="Century Gothic"/>
                <a:cs typeface="Century Gothic"/>
                <a:sym typeface="Century Gothic"/>
                <a:hlinkClick r:id="rId3"/>
              </a:rPr>
              <a:t>Username and Password Info</a:t>
            </a:r>
            <a:endParaRPr sz="4600">
              <a:solidFill>
                <a:srgbClr val="FFFFFF"/>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623400" y="1917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MATH</a:t>
            </a:r>
            <a:endParaRPr b="1">
              <a:solidFill>
                <a:srgbClr val="FFFFFF"/>
              </a:solidFill>
            </a:endParaRPr>
          </a:p>
        </p:txBody>
      </p:sp>
      <p:sp>
        <p:nvSpPr>
          <p:cNvPr id="118" name="Google Shape;11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9" name="Google Shape;119;p20"/>
          <p:cNvPicPr preferRelativeResize="0"/>
          <p:nvPr/>
        </p:nvPicPr>
        <p:blipFill>
          <a:blip r:embed="rId3">
            <a:alphaModFix/>
          </a:blip>
          <a:stretch>
            <a:fillRect/>
          </a:stretch>
        </p:blipFill>
        <p:spPr>
          <a:xfrm>
            <a:off x="132175" y="1152475"/>
            <a:ext cx="2505075" cy="3333750"/>
          </a:xfrm>
          <a:prstGeom prst="rect">
            <a:avLst/>
          </a:prstGeom>
          <a:noFill/>
          <a:ln>
            <a:noFill/>
          </a:ln>
        </p:spPr>
      </p:pic>
      <p:sp>
        <p:nvSpPr>
          <p:cNvPr id="120" name="Google Shape;120;p20"/>
          <p:cNvSpPr txBox="1"/>
          <p:nvPr/>
        </p:nvSpPr>
        <p:spPr>
          <a:xfrm>
            <a:off x="3319450" y="1477025"/>
            <a:ext cx="4924200" cy="5565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Gloria Hallelujah"/>
              <a:buChar char="●"/>
            </a:pPr>
            <a:r>
              <a:rPr lang="en" sz="2000" b="1" u="sng">
                <a:solidFill>
                  <a:srgbClr val="FFFFFF"/>
                </a:solidFill>
                <a:latin typeface="Gloria Hallelujah"/>
                <a:ea typeface="Gloria Hallelujah"/>
                <a:cs typeface="Gloria Hallelujah"/>
                <a:sym typeface="Gloria Hallelujah"/>
                <a:hlinkClick r:id="rId4" action="ppaction://hlinksldjump">
                  <a:extLst>
                    <a:ext uri="{A12FA001-AC4F-418D-AE19-62706E023703}">
                      <ahyp:hlinkClr xmlns:ahyp="http://schemas.microsoft.com/office/drawing/2018/hyperlinkcolor" val="tx"/>
                    </a:ext>
                  </a:extLst>
                </a:hlinkClick>
              </a:rPr>
              <a:t>What should I already know in math?</a:t>
            </a:r>
            <a:r>
              <a:rPr lang="en" sz="2000" b="1">
                <a:solidFill>
                  <a:srgbClr val="FFFFFF"/>
                </a:solidFill>
                <a:latin typeface="Gloria Hallelujah"/>
                <a:ea typeface="Gloria Hallelujah"/>
                <a:cs typeface="Gloria Hallelujah"/>
                <a:sym typeface="Gloria Hallelujah"/>
              </a:rPr>
              <a:t> And what will we be learning?</a:t>
            </a:r>
            <a:endParaRPr sz="2000" b="1">
              <a:solidFill>
                <a:srgbClr val="FFFFFF"/>
              </a:solidFill>
              <a:latin typeface="Gloria Hallelujah"/>
              <a:ea typeface="Gloria Hallelujah"/>
              <a:cs typeface="Gloria Hallelujah"/>
              <a:sym typeface="Gloria Hallelujah"/>
            </a:endParaRPr>
          </a:p>
        </p:txBody>
      </p:sp>
      <p:sp>
        <p:nvSpPr>
          <p:cNvPr id="121" name="Google Shape;121;p20"/>
          <p:cNvSpPr txBox="1"/>
          <p:nvPr/>
        </p:nvSpPr>
        <p:spPr>
          <a:xfrm>
            <a:off x="3237875" y="3631450"/>
            <a:ext cx="4924200" cy="5565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Gloria Hallelujah"/>
              <a:buChar char="●"/>
            </a:pPr>
            <a:r>
              <a:rPr lang="en" sz="2000" u="sng">
                <a:solidFill>
                  <a:schemeClr val="hlink"/>
                </a:solidFill>
                <a:latin typeface="Gloria Hallelujah"/>
                <a:ea typeface="Gloria Hallelujah"/>
                <a:cs typeface="Gloria Hallelujah"/>
                <a:sym typeface="Gloria Hallelujah"/>
                <a:hlinkClick r:id="rId5" action="ppaction://hlinksldjump"/>
              </a:rPr>
              <a:t> What materials should I have for math?</a:t>
            </a:r>
            <a:endParaRPr sz="2000">
              <a:solidFill>
                <a:srgbClr val="FFFFFF"/>
              </a:solidFill>
              <a:latin typeface="Gloria Hallelujah"/>
              <a:ea typeface="Gloria Hallelujah"/>
              <a:cs typeface="Gloria Hallelujah"/>
              <a:sym typeface="Gloria Hallelujah"/>
            </a:endParaRPr>
          </a:p>
        </p:txBody>
      </p:sp>
      <p:sp>
        <p:nvSpPr>
          <p:cNvPr id="122" name="Google Shape;122;p20"/>
          <p:cNvSpPr txBox="1"/>
          <p:nvPr/>
        </p:nvSpPr>
        <p:spPr>
          <a:xfrm>
            <a:off x="3319450" y="2746100"/>
            <a:ext cx="5094600" cy="5565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Gloria Hallelujah"/>
              <a:buChar char="●"/>
            </a:pPr>
            <a:r>
              <a:rPr lang="en" sz="2000" u="sng">
                <a:solidFill>
                  <a:srgbClr val="FFFFFF"/>
                </a:solidFill>
                <a:latin typeface="Gloria Hallelujah"/>
                <a:ea typeface="Gloria Hallelujah"/>
                <a:cs typeface="Gloria Hallelujah"/>
                <a:sym typeface="Gloria Hallelujah"/>
                <a:hlinkClick r:id="rId6" action="ppaction://hlinksldjump">
                  <a:extLst>
                    <a:ext uri="{A12FA001-AC4F-418D-AE19-62706E023703}">
                      <ahyp:hlinkClr xmlns:ahyp="http://schemas.microsoft.com/office/drawing/2018/hyperlinkcolor" val="tx"/>
                    </a:ext>
                  </a:extLst>
                </a:hlinkClick>
              </a:rPr>
              <a:t>What websites can we use for math?</a:t>
            </a:r>
            <a:endParaRPr sz="2000">
              <a:solidFill>
                <a:srgbClr val="FFFFFF"/>
              </a:solidFill>
              <a:latin typeface="Gloria Hallelujah"/>
              <a:ea typeface="Gloria Hallelujah"/>
              <a:cs typeface="Gloria Hallelujah"/>
              <a:sym typeface="Gloria Hallelujah"/>
            </a:endParaRPr>
          </a:p>
        </p:txBody>
      </p:sp>
      <p:sp>
        <p:nvSpPr>
          <p:cNvPr id="123" name="Google Shape;123;p20"/>
          <p:cNvSpPr txBox="1"/>
          <p:nvPr/>
        </p:nvSpPr>
        <p:spPr>
          <a:xfrm>
            <a:off x="6340850" y="4738800"/>
            <a:ext cx="2411400" cy="40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solidFill>
                  <a:schemeClr val="hlink"/>
                </a:solidFill>
                <a:latin typeface="Century Gothic"/>
                <a:ea typeface="Century Gothic"/>
                <a:cs typeface="Century Gothic"/>
                <a:sym typeface="Century Gothic"/>
                <a:hlinkClick r:id="" action="ppaction://hlinkshowjump?jump=firstslide"/>
              </a:rPr>
              <a:t>BACK</a:t>
            </a:r>
            <a:endParaRPr sz="2000" b="1">
              <a:solidFill>
                <a:srgbClr val="9900FF"/>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311700" y="445025"/>
            <a:ext cx="2507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FF0000"/>
                </a:solidFill>
                <a:latin typeface="Century Gothic"/>
                <a:ea typeface="Century Gothic"/>
                <a:cs typeface="Century Gothic"/>
                <a:sym typeface="Century Gothic"/>
              </a:rPr>
              <a:t>What should I already know in math, so that I can have a successful year?</a:t>
            </a:r>
            <a:endParaRPr sz="1400" b="1">
              <a:solidFill>
                <a:srgbClr val="FF0000"/>
              </a:solidFill>
              <a:latin typeface="Century Gothic"/>
              <a:ea typeface="Century Gothic"/>
              <a:cs typeface="Century Gothic"/>
              <a:sym typeface="Century Gothic"/>
            </a:endParaRPr>
          </a:p>
        </p:txBody>
      </p:sp>
      <p:sp>
        <p:nvSpPr>
          <p:cNvPr id="129" name="Google Shape;129;p21"/>
          <p:cNvSpPr txBox="1">
            <a:spLocks noGrp="1"/>
          </p:cNvSpPr>
          <p:nvPr>
            <p:ph type="body" idx="1"/>
          </p:nvPr>
        </p:nvSpPr>
        <p:spPr>
          <a:xfrm>
            <a:off x="109350" y="1422300"/>
            <a:ext cx="36774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Century Gothic"/>
              <a:buChar char="●"/>
            </a:pPr>
            <a:r>
              <a:rPr lang="en" b="1">
                <a:solidFill>
                  <a:srgbClr val="FFFFFF"/>
                </a:solidFill>
                <a:latin typeface="Century Gothic"/>
                <a:ea typeface="Century Gothic"/>
                <a:cs typeface="Century Gothic"/>
                <a:sym typeface="Century Gothic"/>
              </a:rPr>
              <a:t>Multiplication facts!!!! </a:t>
            </a:r>
            <a:endParaRPr b="1">
              <a:solidFill>
                <a:srgbClr val="FFFFFF"/>
              </a:solidFill>
              <a:latin typeface="Century Gothic"/>
              <a:ea typeface="Century Gothic"/>
              <a:cs typeface="Century Gothic"/>
              <a:sym typeface="Century Gothic"/>
            </a:endParaRPr>
          </a:p>
          <a:p>
            <a:pPr marL="457200" lvl="0" indent="-342900" algn="l" rtl="0">
              <a:spcBef>
                <a:spcPts val="0"/>
              </a:spcBef>
              <a:spcAft>
                <a:spcPts val="0"/>
              </a:spcAft>
              <a:buClr>
                <a:srgbClr val="FFFFFF"/>
              </a:buClr>
              <a:buSzPts val="1800"/>
              <a:buFont typeface="Century Gothic"/>
              <a:buChar char="●"/>
            </a:pPr>
            <a:r>
              <a:rPr lang="en" b="1">
                <a:solidFill>
                  <a:srgbClr val="FFFFFF"/>
                </a:solidFill>
                <a:latin typeface="Century Gothic"/>
                <a:ea typeface="Century Gothic"/>
                <a:cs typeface="Century Gothic"/>
                <a:sym typeface="Century Gothic"/>
              </a:rPr>
              <a:t>Division facts</a:t>
            </a:r>
            <a:endParaRPr b="1">
              <a:solidFill>
                <a:srgbClr val="FFFFFF"/>
              </a:solidFill>
              <a:latin typeface="Century Gothic"/>
              <a:ea typeface="Century Gothic"/>
              <a:cs typeface="Century Gothic"/>
              <a:sym typeface="Century Gothic"/>
            </a:endParaRPr>
          </a:p>
          <a:p>
            <a:pPr marL="457200" lvl="0" indent="-342900" algn="l" rtl="0">
              <a:spcBef>
                <a:spcPts val="0"/>
              </a:spcBef>
              <a:spcAft>
                <a:spcPts val="0"/>
              </a:spcAft>
              <a:buClr>
                <a:srgbClr val="FFFFFF"/>
              </a:buClr>
              <a:buSzPts val="1800"/>
              <a:buFont typeface="Century Gothic"/>
              <a:buChar char="●"/>
            </a:pPr>
            <a:r>
              <a:rPr lang="en" b="1">
                <a:solidFill>
                  <a:srgbClr val="FFFFFF"/>
                </a:solidFill>
                <a:latin typeface="Century Gothic"/>
                <a:ea typeface="Century Gothic"/>
                <a:cs typeface="Century Gothic"/>
                <a:sym typeface="Century Gothic"/>
              </a:rPr>
              <a:t>adding/subtracting facts</a:t>
            </a:r>
            <a:endParaRPr b="1">
              <a:solidFill>
                <a:srgbClr val="FFFFFF"/>
              </a:solidFill>
              <a:latin typeface="Century Gothic"/>
              <a:ea typeface="Century Gothic"/>
              <a:cs typeface="Century Gothic"/>
              <a:sym typeface="Century Gothic"/>
            </a:endParaRPr>
          </a:p>
          <a:p>
            <a:pPr marL="457200" lvl="0" indent="-342900" algn="l" rtl="0">
              <a:spcBef>
                <a:spcPts val="0"/>
              </a:spcBef>
              <a:spcAft>
                <a:spcPts val="0"/>
              </a:spcAft>
              <a:buClr>
                <a:srgbClr val="FFFFFF"/>
              </a:buClr>
              <a:buSzPts val="1800"/>
              <a:buFont typeface="Century Gothic"/>
              <a:buChar char="●"/>
            </a:pPr>
            <a:r>
              <a:rPr lang="en" b="1">
                <a:solidFill>
                  <a:srgbClr val="FFFFFF"/>
                </a:solidFill>
                <a:latin typeface="Century Gothic"/>
                <a:ea typeface="Century Gothic"/>
                <a:cs typeface="Century Gothic"/>
                <a:sym typeface="Century Gothic"/>
              </a:rPr>
              <a:t>Basic operations </a:t>
            </a:r>
            <a:endParaRPr b="1">
              <a:solidFill>
                <a:srgbClr val="FFFFFF"/>
              </a:solidFill>
              <a:latin typeface="Century Gothic"/>
              <a:ea typeface="Century Gothic"/>
              <a:cs typeface="Century Gothic"/>
              <a:sym typeface="Century Gothic"/>
            </a:endParaRPr>
          </a:p>
          <a:p>
            <a:pPr marL="457200" lvl="0" indent="-342900" algn="l" rtl="0">
              <a:spcBef>
                <a:spcPts val="0"/>
              </a:spcBef>
              <a:spcAft>
                <a:spcPts val="0"/>
              </a:spcAft>
              <a:buClr>
                <a:srgbClr val="FFFFFF"/>
              </a:buClr>
              <a:buSzPts val="1800"/>
              <a:buFont typeface="Century Gothic"/>
              <a:buChar char="●"/>
            </a:pPr>
            <a:r>
              <a:rPr lang="en" b="1">
                <a:solidFill>
                  <a:srgbClr val="FFFFFF"/>
                </a:solidFill>
                <a:latin typeface="Century Gothic"/>
                <a:ea typeface="Century Gothic"/>
                <a:cs typeface="Century Gothic"/>
                <a:sym typeface="Century Gothic"/>
              </a:rPr>
              <a:t>Basic concepts/ideas about fractions</a:t>
            </a:r>
            <a:endParaRPr b="1">
              <a:solidFill>
                <a:srgbClr val="FFFFFF"/>
              </a:solidFill>
              <a:latin typeface="Century Gothic"/>
              <a:ea typeface="Century Gothic"/>
              <a:cs typeface="Century Gothic"/>
              <a:sym typeface="Century Gothic"/>
            </a:endParaRPr>
          </a:p>
          <a:p>
            <a:pPr marL="457200" lvl="0" indent="-342900" algn="l" rtl="0">
              <a:spcBef>
                <a:spcPts val="0"/>
              </a:spcBef>
              <a:spcAft>
                <a:spcPts val="0"/>
              </a:spcAft>
              <a:buClr>
                <a:srgbClr val="FFFFFF"/>
              </a:buClr>
              <a:buSzPts val="1800"/>
              <a:buFont typeface="Century Gothic"/>
              <a:buChar char="●"/>
            </a:pPr>
            <a:r>
              <a:rPr lang="en" b="1">
                <a:solidFill>
                  <a:srgbClr val="FFFFFF"/>
                </a:solidFill>
                <a:latin typeface="Century Gothic"/>
                <a:ea typeface="Century Gothic"/>
                <a:cs typeface="Century Gothic"/>
                <a:sym typeface="Century Gothic"/>
              </a:rPr>
              <a:t>Solving one step word problems (2 even better!)</a:t>
            </a:r>
            <a:endParaRPr b="1">
              <a:solidFill>
                <a:srgbClr val="FFFFFF"/>
              </a:solidFill>
              <a:latin typeface="Century Gothic"/>
              <a:ea typeface="Century Gothic"/>
              <a:cs typeface="Century Gothic"/>
              <a:sym typeface="Century Gothic"/>
            </a:endParaRPr>
          </a:p>
          <a:p>
            <a:pPr marL="457200" lvl="0" indent="-342900" algn="l" rtl="0">
              <a:spcBef>
                <a:spcPts val="0"/>
              </a:spcBef>
              <a:spcAft>
                <a:spcPts val="0"/>
              </a:spcAft>
              <a:buClr>
                <a:srgbClr val="FFFFFF"/>
              </a:buClr>
              <a:buSzPts val="1800"/>
              <a:buFont typeface="Century Gothic"/>
              <a:buChar char="●"/>
            </a:pPr>
            <a:r>
              <a:rPr lang="en" b="1">
                <a:solidFill>
                  <a:srgbClr val="FFFFFF"/>
                </a:solidFill>
                <a:latin typeface="Century Gothic"/>
                <a:ea typeface="Century Gothic"/>
                <a:cs typeface="Century Gothic"/>
                <a:sym typeface="Century Gothic"/>
              </a:rPr>
              <a:t>Basic area/perimeter</a:t>
            </a:r>
            <a:endParaRPr b="1">
              <a:solidFill>
                <a:srgbClr val="FFFFFF"/>
              </a:solidFill>
              <a:latin typeface="Century Gothic"/>
              <a:ea typeface="Century Gothic"/>
              <a:cs typeface="Century Gothic"/>
              <a:sym typeface="Century Gothic"/>
            </a:endParaRPr>
          </a:p>
          <a:p>
            <a:pPr marL="457200" lvl="0" indent="-342900" algn="l" rtl="0">
              <a:spcBef>
                <a:spcPts val="0"/>
              </a:spcBef>
              <a:spcAft>
                <a:spcPts val="0"/>
              </a:spcAft>
              <a:buClr>
                <a:srgbClr val="FFFFFF"/>
              </a:buClr>
              <a:buSzPts val="1800"/>
              <a:buFont typeface="Century Gothic"/>
              <a:buChar char="●"/>
            </a:pPr>
            <a:r>
              <a:rPr lang="en" b="1">
                <a:solidFill>
                  <a:srgbClr val="FFFFFF"/>
                </a:solidFill>
                <a:latin typeface="Century Gothic"/>
                <a:ea typeface="Century Gothic"/>
                <a:cs typeface="Century Gothic"/>
                <a:sym typeface="Century Gothic"/>
              </a:rPr>
              <a:t>Basic geometry terms</a:t>
            </a:r>
            <a:endParaRPr b="1">
              <a:solidFill>
                <a:srgbClr val="FFFFFF"/>
              </a:solidFill>
              <a:latin typeface="Century Gothic"/>
              <a:ea typeface="Century Gothic"/>
              <a:cs typeface="Century Gothic"/>
              <a:sym typeface="Century Gothic"/>
            </a:endParaRPr>
          </a:p>
        </p:txBody>
      </p:sp>
      <p:sp>
        <p:nvSpPr>
          <p:cNvPr id="130" name="Google Shape;130;p21"/>
          <p:cNvSpPr txBox="1"/>
          <p:nvPr/>
        </p:nvSpPr>
        <p:spPr>
          <a:xfrm>
            <a:off x="6420900" y="4553275"/>
            <a:ext cx="2411400" cy="40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solidFill>
                  <a:schemeClr val="hlink"/>
                </a:solidFill>
                <a:latin typeface="Century Gothic"/>
                <a:ea typeface="Century Gothic"/>
                <a:cs typeface="Century Gothic"/>
                <a:sym typeface="Century Gothic"/>
                <a:hlinkClick r:id="" action="ppaction://hlinkshowjump?jump=firstslide"/>
              </a:rPr>
              <a:t>BACK</a:t>
            </a:r>
            <a:endParaRPr sz="2000" b="1">
              <a:solidFill>
                <a:srgbClr val="9900FF"/>
              </a:solidFill>
              <a:latin typeface="Century Gothic"/>
              <a:ea typeface="Century Gothic"/>
              <a:cs typeface="Century Gothic"/>
              <a:sym typeface="Century Gothic"/>
            </a:endParaRPr>
          </a:p>
        </p:txBody>
      </p:sp>
      <p:sp>
        <p:nvSpPr>
          <p:cNvPr id="131" name="Google Shape;131;p21"/>
          <p:cNvSpPr txBox="1"/>
          <p:nvPr/>
        </p:nvSpPr>
        <p:spPr>
          <a:xfrm>
            <a:off x="5364375" y="494375"/>
            <a:ext cx="28821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0000"/>
                </a:solidFill>
                <a:latin typeface="Century Gothic"/>
                <a:ea typeface="Century Gothic"/>
                <a:cs typeface="Century Gothic"/>
                <a:sym typeface="Century Gothic"/>
              </a:rPr>
              <a:t>What will we be learning this year?</a:t>
            </a:r>
            <a:endParaRPr b="1">
              <a:solidFill>
                <a:srgbClr val="FF0000"/>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FFFFFF"/>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FFFFFF"/>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FFFFFF"/>
              </a:solidFill>
              <a:latin typeface="Century Gothic"/>
              <a:ea typeface="Century Gothic"/>
              <a:cs typeface="Century Gothic"/>
              <a:sym typeface="Century Gothic"/>
            </a:endParaRPr>
          </a:p>
          <a:p>
            <a:pPr marL="457200" lvl="0" indent="-317500" algn="l" rtl="0">
              <a:spcBef>
                <a:spcPts val="0"/>
              </a:spcBef>
              <a:spcAft>
                <a:spcPts val="0"/>
              </a:spcAft>
              <a:buClr>
                <a:srgbClr val="FFFFFF"/>
              </a:buClr>
              <a:buSzPts val="1400"/>
              <a:buFont typeface="Century Gothic"/>
              <a:buChar char="●"/>
            </a:pPr>
            <a:r>
              <a:rPr lang="en" b="1">
                <a:solidFill>
                  <a:srgbClr val="FFFFFF"/>
                </a:solidFill>
                <a:latin typeface="Century Gothic"/>
                <a:ea typeface="Century Gothic"/>
                <a:cs typeface="Century Gothic"/>
                <a:sym typeface="Century Gothic"/>
              </a:rPr>
              <a:t>Adding and subtracting up to four digits with and without regrouping</a:t>
            </a:r>
            <a:endParaRPr b="1">
              <a:solidFill>
                <a:srgbClr val="FFFFFF"/>
              </a:solidFill>
              <a:latin typeface="Century Gothic"/>
              <a:ea typeface="Century Gothic"/>
              <a:cs typeface="Century Gothic"/>
              <a:sym typeface="Century Gothic"/>
            </a:endParaRPr>
          </a:p>
          <a:p>
            <a:pPr marL="457200" lvl="0" indent="-317500" algn="l" rtl="0">
              <a:spcBef>
                <a:spcPts val="0"/>
              </a:spcBef>
              <a:spcAft>
                <a:spcPts val="0"/>
              </a:spcAft>
              <a:buClr>
                <a:srgbClr val="FFFFFF"/>
              </a:buClr>
              <a:buSzPts val="1400"/>
              <a:buFont typeface="Century Gothic"/>
              <a:buChar char="●"/>
            </a:pPr>
            <a:r>
              <a:rPr lang="en" b="1">
                <a:solidFill>
                  <a:srgbClr val="FFFFFF"/>
                </a:solidFill>
                <a:latin typeface="Century Gothic"/>
                <a:ea typeface="Century Gothic"/>
                <a:cs typeface="Century Gothic"/>
                <a:sym typeface="Century Gothic"/>
              </a:rPr>
              <a:t>Place value</a:t>
            </a:r>
            <a:endParaRPr b="1">
              <a:solidFill>
                <a:srgbClr val="FFFFFF"/>
              </a:solidFill>
              <a:latin typeface="Century Gothic"/>
              <a:ea typeface="Century Gothic"/>
              <a:cs typeface="Century Gothic"/>
              <a:sym typeface="Century Gothic"/>
            </a:endParaRPr>
          </a:p>
          <a:p>
            <a:pPr marL="457200" lvl="0" indent="-317500" algn="l" rtl="0">
              <a:spcBef>
                <a:spcPts val="0"/>
              </a:spcBef>
              <a:spcAft>
                <a:spcPts val="0"/>
              </a:spcAft>
              <a:buClr>
                <a:srgbClr val="FFFFFF"/>
              </a:buClr>
              <a:buSzPts val="1400"/>
              <a:buFont typeface="Century Gothic"/>
              <a:buChar char="●"/>
            </a:pPr>
            <a:r>
              <a:rPr lang="en" b="1">
                <a:solidFill>
                  <a:srgbClr val="FFFFFF"/>
                </a:solidFill>
                <a:latin typeface="Century Gothic"/>
                <a:ea typeface="Century Gothic"/>
                <a:cs typeface="Century Gothic"/>
                <a:sym typeface="Century Gothic"/>
              </a:rPr>
              <a:t>Ways to write numbers</a:t>
            </a:r>
            <a:endParaRPr b="1">
              <a:solidFill>
                <a:srgbClr val="FFFFFF"/>
              </a:solidFill>
              <a:latin typeface="Century Gothic"/>
              <a:ea typeface="Century Gothic"/>
              <a:cs typeface="Century Gothic"/>
              <a:sym typeface="Century Gothic"/>
            </a:endParaRPr>
          </a:p>
          <a:p>
            <a:pPr marL="457200" lvl="0" indent="-317500" algn="l" rtl="0">
              <a:spcBef>
                <a:spcPts val="0"/>
              </a:spcBef>
              <a:spcAft>
                <a:spcPts val="0"/>
              </a:spcAft>
              <a:buClr>
                <a:srgbClr val="FFFFFF"/>
              </a:buClr>
              <a:buSzPts val="1400"/>
              <a:buFont typeface="Century Gothic"/>
              <a:buChar char="●"/>
            </a:pPr>
            <a:r>
              <a:rPr lang="en" b="1">
                <a:solidFill>
                  <a:srgbClr val="FFFFFF"/>
                </a:solidFill>
                <a:latin typeface="Century Gothic"/>
                <a:ea typeface="Century Gothic"/>
                <a:cs typeface="Century Gothic"/>
                <a:sym typeface="Century Gothic"/>
              </a:rPr>
              <a:t>Factors and multiples</a:t>
            </a:r>
            <a:endParaRPr b="1">
              <a:solidFill>
                <a:srgbClr val="FFFFFF"/>
              </a:solidFill>
              <a:latin typeface="Century Gothic"/>
              <a:ea typeface="Century Gothic"/>
              <a:cs typeface="Century Gothic"/>
              <a:sym typeface="Century Gothic"/>
            </a:endParaRPr>
          </a:p>
          <a:p>
            <a:pPr marL="457200" lvl="0" indent="-317500" algn="l" rtl="0">
              <a:spcBef>
                <a:spcPts val="0"/>
              </a:spcBef>
              <a:spcAft>
                <a:spcPts val="0"/>
              </a:spcAft>
              <a:buClr>
                <a:srgbClr val="FFFFFF"/>
              </a:buClr>
              <a:buSzPts val="1400"/>
              <a:buFont typeface="Century Gothic"/>
              <a:buChar char="●"/>
            </a:pPr>
            <a:r>
              <a:rPr lang="en" b="1">
                <a:solidFill>
                  <a:srgbClr val="FFFFFF"/>
                </a:solidFill>
                <a:latin typeface="Century Gothic"/>
                <a:ea typeface="Century Gothic"/>
                <a:cs typeface="Century Gothic"/>
                <a:sym typeface="Century Gothic"/>
              </a:rPr>
              <a:t>Division up to four digits with and without remainders</a:t>
            </a:r>
            <a:endParaRPr b="1">
              <a:solidFill>
                <a:srgbClr val="FFFFFF"/>
              </a:solidFill>
              <a:latin typeface="Century Gothic"/>
              <a:ea typeface="Century Gothic"/>
              <a:cs typeface="Century Gothic"/>
              <a:sym typeface="Century Gothic"/>
            </a:endParaRPr>
          </a:p>
          <a:p>
            <a:pPr marL="457200" lvl="0" indent="-317500" algn="l" rtl="0">
              <a:spcBef>
                <a:spcPts val="0"/>
              </a:spcBef>
              <a:spcAft>
                <a:spcPts val="0"/>
              </a:spcAft>
              <a:buClr>
                <a:srgbClr val="FFFFFF"/>
              </a:buClr>
              <a:buSzPts val="1400"/>
              <a:buFont typeface="Century Gothic"/>
              <a:buChar char="●"/>
            </a:pPr>
            <a:r>
              <a:rPr lang="en" b="1">
                <a:solidFill>
                  <a:srgbClr val="FFFFFF"/>
                </a:solidFill>
                <a:latin typeface="Century Gothic"/>
                <a:ea typeface="Century Gothic"/>
                <a:cs typeface="Century Gothic"/>
                <a:sym typeface="Century Gothic"/>
              </a:rPr>
              <a:t>Fractions</a:t>
            </a:r>
            <a:endParaRPr b="1">
              <a:solidFill>
                <a:srgbClr val="FFFFFF"/>
              </a:solidFill>
              <a:latin typeface="Century Gothic"/>
              <a:ea typeface="Century Gothic"/>
              <a:cs typeface="Century Gothic"/>
              <a:sym typeface="Century Gothic"/>
            </a:endParaRPr>
          </a:p>
          <a:p>
            <a:pPr marL="457200" lvl="0" indent="-317500" algn="l" rtl="0">
              <a:spcBef>
                <a:spcPts val="0"/>
              </a:spcBef>
              <a:spcAft>
                <a:spcPts val="0"/>
              </a:spcAft>
              <a:buClr>
                <a:srgbClr val="FFFFFF"/>
              </a:buClr>
              <a:buSzPts val="1400"/>
              <a:buFont typeface="Century Gothic"/>
              <a:buChar char="●"/>
            </a:pPr>
            <a:r>
              <a:rPr lang="en" b="1">
                <a:solidFill>
                  <a:srgbClr val="FFFFFF"/>
                </a:solidFill>
                <a:latin typeface="Century Gothic"/>
                <a:ea typeface="Century Gothic"/>
                <a:cs typeface="Century Gothic"/>
                <a:sym typeface="Century Gothic"/>
              </a:rPr>
              <a:t>Geometric shapes and characteristics</a:t>
            </a:r>
            <a:endParaRPr b="1">
              <a:solidFill>
                <a:srgbClr val="FFFFFF"/>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613</Words>
  <Application>Microsoft Macintosh PowerPoint</Application>
  <PresentationFormat>On-screen Show (16:9)</PresentationFormat>
  <Paragraphs>86</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Gloria Hallelujah</vt:lpstr>
      <vt:lpstr>Arial</vt:lpstr>
      <vt:lpstr>Century Gothic</vt:lpstr>
      <vt:lpstr>Simple Light</vt:lpstr>
      <vt:lpstr>PowerPoint Presentation</vt:lpstr>
      <vt:lpstr>Hi there! I am Ms. Scalzo! I have been teaching at Wappingers for 14 years!  5 things you should know about me: I have a twin sister! She teaches at Fishkill Elementary and NO we do not look alike! I have a couple of dogs, Pippa and Finster.  Pippa is perfect, Finster is “working on it”. Pippa is a black lab mix and Finster is an Australian Cattle Dog.  They both love whipped cream from the can. </vt:lpstr>
      <vt:lpstr>My contact information:</vt:lpstr>
      <vt:lpstr>SCHEDULE (subject to change) FIRST HALF OF THE DAY</vt:lpstr>
      <vt:lpstr>PowerPoint Presentation</vt:lpstr>
      <vt:lpstr>PowerPoint Presentation</vt:lpstr>
      <vt:lpstr>Username and Password Info</vt:lpstr>
      <vt:lpstr>MATH</vt:lpstr>
      <vt:lpstr>What should I already know in math, so that I can have a successful year?</vt:lpstr>
      <vt:lpstr>What websites can we use for math?</vt:lpstr>
      <vt:lpstr>Materials for Math:</vt:lpstr>
      <vt:lpstr>SCIENCE</vt:lpstr>
      <vt:lpstr>SOCIAL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nicole scalzo</cp:lastModifiedBy>
  <cp:revision>1</cp:revision>
  <dcterms:modified xsi:type="dcterms:W3CDTF">2021-02-18T18:00:08Z</dcterms:modified>
</cp:coreProperties>
</file>